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6" r:id="rId2"/>
    <p:sldId id="310" r:id="rId3"/>
    <p:sldId id="315" r:id="rId4"/>
    <p:sldId id="312" r:id="rId5"/>
    <p:sldId id="281" r:id="rId6"/>
    <p:sldId id="297" r:id="rId7"/>
    <p:sldId id="298" r:id="rId8"/>
    <p:sldId id="299" r:id="rId9"/>
    <p:sldId id="300" r:id="rId10"/>
    <p:sldId id="313" r:id="rId11"/>
    <p:sldId id="303" r:id="rId12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4670781893004116"/>
          <c:y val="0.34491315136476425"/>
          <c:w val="0.35288065843621397"/>
          <c:h val="0.5310173697270471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97C6-4EBE-B0A9-DC48A46506A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97C6-4EBE-B0A9-DC48A46506A1}"/>
              </c:ext>
            </c:extLst>
          </c:dPt>
          <c:dPt>
            <c:idx val="2"/>
            <c:bubble3D val="0"/>
            <c:explosion val="26"/>
            <c:extLst>
              <c:ext xmlns:c16="http://schemas.microsoft.com/office/drawing/2014/chart" uri="{C3380CC4-5D6E-409C-BE32-E72D297353CC}">
                <c16:uniqueId val="{00000002-97C6-4EBE-B0A9-DC48A46506A1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97C6-4EBE-B0A9-DC48A46506A1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97C6-4EBE-B0A9-DC48A46506A1}"/>
              </c:ext>
            </c:extLst>
          </c:dPt>
          <c:dLbls>
            <c:dLbl>
              <c:idx val="0"/>
              <c:layout>
                <c:manualLayout>
                  <c:x val="7.9012489369553338E-2"/>
                  <c:y val="9.989768489460181E-2"/>
                </c:manualLayout>
              </c:layout>
              <c:tx>
                <c:rich>
                  <a:bodyPr/>
                  <a:lstStyle/>
                  <a:p>
                    <a:pPr>
                      <a:defRPr sz="1293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748" b="0" i="0" u="none" strike="noStrike" baseline="0">
                        <a:solidFill>
                          <a:srgbClr val="000000"/>
                        </a:solidFill>
                        <a:latin typeface="Calibri"/>
                        <a:cs typeface="Calibri"/>
                      </a:rPr>
                      <a:t>Налог на доходы физических лиц-2348,6 тыс. руб.</a:t>
                    </a:r>
                  </a:p>
                  <a:p>
                    <a:pPr>
                      <a:defRPr sz="1293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ru-RU" sz="765" b="0" i="0" u="none" strike="noStrike" baseline="0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  <a:p>
                    <a:pPr>
                      <a:defRPr sz="1293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748" b="0" i="0" u="none" strike="noStrike" baseline="0">
                        <a:solidFill>
                          <a:srgbClr val="000000"/>
                        </a:solidFill>
                        <a:latin typeface="Calibri"/>
                        <a:cs typeface="Calibri"/>
                      </a:rPr>
                      <a:t>21,02%</a:t>
                    </a:r>
                  </a:p>
                </c:rich>
              </c:tx>
              <c:numFmt formatCode="\О\с\н\о\в\н\о\й" sourceLinked="0"/>
              <c:spPr>
                <a:solidFill>
                  <a:sysClr val="window" lastClr="FFFFFF"/>
                </a:solidFill>
                <a:ln w="1908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7C6-4EBE-B0A9-DC48A46506A1}"/>
                </c:ext>
              </c:extLst>
            </c:dLbl>
            <c:dLbl>
              <c:idx val="1"/>
              <c:layout>
                <c:manualLayout>
                  <c:x val="4.0365938660173548E-3"/>
                  <c:y val="7.7824055205934273E-2"/>
                </c:manualLayout>
              </c:layout>
              <c:tx>
                <c:rich>
                  <a:bodyPr/>
                  <a:lstStyle/>
                  <a:p>
                    <a:pPr>
                      <a:defRPr sz="748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/>
                      <a:t>Налоги на совокупный доход 1889,6 тыс. руб.
16,92%</a:t>
                    </a:r>
                  </a:p>
                </c:rich>
              </c:tx>
              <c:spPr>
                <a:solidFill>
                  <a:sysClr val="window" lastClr="FFFFFF"/>
                </a:solidFill>
                <a:ln w="1908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7C6-4EBE-B0A9-DC48A46506A1}"/>
                </c:ext>
              </c:extLst>
            </c:dLbl>
            <c:dLbl>
              <c:idx val="2"/>
              <c:layout>
                <c:manualLayout>
                  <c:x val="-3.8197995680182652E-2"/>
                  <c:y val="-8.4959509644679618E-2"/>
                </c:manualLayout>
              </c:layout>
              <c:tx>
                <c:rich>
                  <a:bodyPr/>
                  <a:lstStyle/>
                  <a:p>
                    <a:pPr>
                      <a:defRPr sz="1323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748" b="0" i="0" u="none" strike="noStrike" baseline="0">
                        <a:solidFill>
                          <a:srgbClr val="000000"/>
                        </a:solidFill>
                        <a:latin typeface="Calibri"/>
                        <a:cs typeface="Calibri"/>
                      </a:rPr>
                      <a:t>Налог на имущество -6659,0 тыс. руб</a:t>
                    </a:r>
                  </a:p>
                  <a:p>
                    <a:pPr>
                      <a:defRPr sz="1323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748" b="0" i="0" u="none" strike="noStrike" baseline="0">
                        <a:solidFill>
                          <a:srgbClr val="000000"/>
                        </a:solidFill>
                        <a:latin typeface="Calibri"/>
                        <a:cs typeface="Calibri"/>
                      </a:rPr>
                      <a:t>59,62%</a:t>
                    </a:r>
                  </a:p>
                </c:rich>
              </c:tx>
              <c:numFmt formatCode="\О\с\н\о\в\н\о\й" sourceLinked="0"/>
              <c:spPr>
                <a:solidFill>
                  <a:sysClr val="window" lastClr="FFFFFF"/>
                </a:solidFill>
                <a:ln w="1908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97C6-4EBE-B0A9-DC48A46506A1}"/>
                </c:ext>
              </c:extLst>
            </c:dLbl>
            <c:dLbl>
              <c:idx val="3"/>
              <c:layout>
                <c:manualLayout>
                  <c:x val="-0.25834705737573543"/>
                  <c:y val="-3.7170293128340311E-2"/>
                </c:manualLayout>
              </c:layout>
              <c:tx>
                <c:rich>
                  <a:bodyPr/>
                  <a:lstStyle/>
                  <a:p>
                    <a:pPr>
                      <a:defRPr sz="752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dirty="0"/>
                      <a:t>Государственная пошлина -8,8 тыс. руб.
0,08%</a:t>
                    </a:r>
                  </a:p>
                </c:rich>
              </c:tx>
              <c:spPr>
                <a:solidFill>
                  <a:sysClr val="window" lastClr="FFFFFF"/>
                </a:solidFill>
                <a:ln w="1908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870972799643329"/>
                      <c:h val="0.1213614944437771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97C6-4EBE-B0A9-DC48A46506A1}"/>
                </c:ext>
              </c:extLst>
            </c:dLbl>
            <c:dLbl>
              <c:idx val="4"/>
              <c:layout>
                <c:manualLayout>
                  <c:x val="-5.5346977899131566E-2"/>
                  <c:y val="-9.9042001958861911E-2"/>
                </c:manualLayout>
              </c:layout>
              <c:tx>
                <c:rich>
                  <a:bodyPr/>
                  <a:lstStyle/>
                  <a:p>
                    <a:pPr>
                      <a:defRPr sz="748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/>
                      <a:t>Доходы от использования имущества, находящегося в государственной и муниципальной собственности-144,5 тыс. руб.
1,29%</a:t>
                    </a:r>
                  </a:p>
                </c:rich>
              </c:tx>
              <c:spPr>
                <a:solidFill>
                  <a:sysClr val="window" lastClr="FFFFFF"/>
                </a:solidFill>
                <a:ln w="1908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28115948790134"/>
                      <c:h val="0.2165058867404357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4-97C6-4EBE-B0A9-DC48A46506A1}"/>
                </c:ext>
              </c:extLst>
            </c:dLbl>
            <c:dLbl>
              <c:idx val="5"/>
              <c:layout>
                <c:manualLayout>
                  <c:x val="0.14418540869671234"/>
                  <c:y val="5.7147291249669205E-3"/>
                </c:manualLayout>
              </c:layout>
              <c:tx>
                <c:rich>
                  <a:bodyPr/>
                  <a:lstStyle/>
                  <a:p>
                    <a:pPr>
                      <a:defRPr sz="752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dirty="0"/>
                      <a:t>Доходы  от продажи материальных и нематериальных активов 119,2тыс .руб.
1,07%</a:t>
                    </a:r>
                  </a:p>
                </c:rich>
              </c:tx>
              <c:spPr>
                <a:solidFill>
                  <a:sysClr val="window" lastClr="FFFFFF"/>
                </a:solidFill>
                <a:ln w="1908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260169247892816"/>
                      <c:h val="0.18323187714792855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97C6-4EBE-B0A9-DC48A46506A1}"/>
                </c:ext>
              </c:extLst>
            </c:dLbl>
            <c:dLbl>
              <c:idx val="6"/>
              <c:layout>
                <c:manualLayout>
                  <c:x val="0.16324640419453768"/>
                  <c:y val="7.1753838225608574E-2"/>
                </c:manualLayout>
              </c:layout>
              <c:tx>
                <c:rich>
                  <a:bodyPr/>
                  <a:lstStyle/>
                  <a:p>
                    <a:pPr>
                      <a:defRPr sz="748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/>
                      <a:t>Доходы от продажи материальных и нематериальных активо - 676,0 тыс. руб.
6,8%</a:t>
                    </a:r>
                  </a:p>
                </c:rich>
              </c:tx>
              <c:spPr>
                <a:solidFill>
                  <a:sysClr val="window" lastClr="FFFFFF"/>
                </a:solidFill>
                <a:ln w="1908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97C6-4EBE-B0A9-DC48A46506A1}"/>
                </c:ext>
              </c:extLst>
            </c:dLbl>
            <c:dLbl>
              <c:idx val="7"/>
              <c:layout>
                <c:manualLayout>
                  <c:x val="0.14746602208839096"/>
                  <c:y val="8.2423613233737689E-2"/>
                </c:manualLayout>
              </c:layout>
              <c:numFmt formatCode="\О\с\н\о\в\н\о\й" sourceLinked="0"/>
              <c:spPr>
                <a:solidFill>
                  <a:sysClr val="window" lastClr="FFFFFF"/>
                </a:solidFill>
                <a:ln w="1908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053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7C6-4EBE-B0A9-DC48A46506A1}"/>
                </c:ext>
              </c:extLst>
            </c:dLbl>
            <c:numFmt formatCode="\О\с\н\о\в\н\о\й" sourceLinked="0"/>
            <c:spPr>
              <a:solidFill>
                <a:sysClr val="window" lastClr="FFFFFF"/>
              </a:solidFill>
              <a:ln w="19080" cap="flat" cmpd="sng" algn="ctr">
                <a:solidFill>
                  <a:sysClr val="windowText" lastClr="000000"/>
                </a:solidFill>
                <a:prstDash val="solid"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48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лиц-2348,6 тыс. руб.</c:v>
                </c:pt>
                <c:pt idx="1">
                  <c:v>Налоги на совокупный доход -1889,6 тыс. руб.</c:v>
                </c:pt>
                <c:pt idx="2">
                  <c:v>Налог на имущество- 6659,0 тыс. руб.</c:v>
                </c:pt>
                <c:pt idx="3">
                  <c:v>Государственная пошлина - 8,8 тыс. руб.</c:v>
                </c:pt>
                <c:pt idx="4">
                  <c:v>Доходы от использования имущества, находящегося в государственной и муниципальной собственности-144,5 тыс. руб.</c:v>
                </c:pt>
                <c:pt idx="5">
                  <c:v>Доходы от продажи материальных и нематериальных активов -119,2тыс. руб.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21.02</c:v>
                </c:pt>
                <c:pt idx="1">
                  <c:v>16.920000000000002</c:v>
                </c:pt>
                <c:pt idx="2">
                  <c:v>59.62</c:v>
                </c:pt>
                <c:pt idx="3">
                  <c:v>0.08</c:v>
                </c:pt>
                <c:pt idx="4">
                  <c:v>1.29</c:v>
                </c:pt>
                <c:pt idx="5">
                  <c:v>1.07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7C6-4EBE-B0A9-DC48A46506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solidFill>
        <a:srgbClr val="4F81BD"/>
      </a:solidFill>
    </a:ln>
  </c:spPr>
  <c:txPr>
    <a:bodyPr/>
    <a:lstStyle/>
    <a:p>
      <a:pPr>
        <a:defRPr sz="1353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0.87966</cdr:x>
      <cdr:y>0.85172</cdr:y>
    </cdr:from>
    <cdr:to>
      <cdr:x>0.97574</cdr:x>
      <cdr:y>0.96652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95197" y="3095626"/>
          <a:ext cx="840538" cy="417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8A323128-57CE-4BCC-85BA-1F9A5B4F1A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7F3FEE8-3117-4E38-8CC2-B2CEEF918B9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45DCDE-1E55-40E8-B034-DFBC83961F51}" type="datetimeFigureOut">
              <a:rPr lang="ru-RU"/>
              <a:pPr>
                <a:defRPr/>
              </a:pPr>
              <a:t>24.05.2021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7391B271-E38A-4F89-B9FF-B8E07752F4D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D86D44FB-B0BD-4F29-AF14-B935E022BB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85376E4-479A-43E7-8C81-AB233B939F2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B822A77-C370-42DD-915D-D01735365D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5347C24-7461-4523-A6A5-406EC752ED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>
            <a:extLst>
              <a:ext uri="{FF2B5EF4-FFF2-40B4-BE49-F238E27FC236}">
                <a16:creationId xmlns:a16="http://schemas.microsoft.com/office/drawing/2014/main" id="{6774B08B-5083-4130-ACF4-5B029DCA80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>
            <a:extLst>
              <a:ext uri="{FF2B5EF4-FFF2-40B4-BE49-F238E27FC236}">
                <a16:creationId xmlns:a16="http://schemas.microsoft.com/office/drawing/2014/main" id="{808D3730-6513-4C6B-8F7B-AA6D4E638B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/>
              <a:t>02-таб.1</a:t>
            </a:r>
          </a:p>
        </p:txBody>
      </p:sp>
      <p:sp>
        <p:nvSpPr>
          <p:cNvPr id="8196" name="Номер слайда 3">
            <a:extLst>
              <a:ext uri="{FF2B5EF4-FFF2-40B4-BE49-F238E27FC236}">
                <a16:creationId xmlns:a16="http://schemas.microsoft.com/office/drawing/2014/main" id="{AC5F546C-7F49-4B79-AC61-4B567C7AF0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48FD39-BCA8-46DD-8A87-3997778A9903}" type="slidenum">
              <a:rPr lang="ru-RU" altLang="ru-RU" smtClean="0"/>
              <a:pPr>
                <a:spcBef>
                  <a:spcPct val="0"/>
                </a:spcBef>
              </a:pPr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>
            <a:extLst>
              <a:ext uri="{FF2B5EF4-FFF2-40B4-BE49-F238E27FC236}">
                <a16:creationId xmlns:a16="http://schemas.microsoft.com/office/drawing/2014/main" id="{2E30FE13-B2ED-4E5C-A229-E3A20E9DCF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>
            <a:extLst>
              <a:ext uri="{FF2B5EF4-FFF2-40B4-BE49-F238E27FC236}">
                <a16:creationId xmlns:a16="http://schemas.microsoft.com/office/drawing/2014/main" id="{8CA1FC7B-9665-4CA6-9DC3-05EEDEAA5F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/>
              <a:t>03-таблица 2-Структура доходов бюджета города</a:t>
            </a:r>
          </a:p>
        </p:txBody>
      </p:sp>
      <p:sp>
        <p:nvSpPr>
          <p:cNvPr id="10244" name="Номер слайда 3">
            <a:extLst>
              <a:ext uri="{FF2B5EF4-FFF2-40B4-BE49-F238E27FC236}">
                <a16:creationId xmlns:a16="http://schemas.microsoft.com/office/drawing/2014/main" id="{46DC96E1-93EE-435B-AB55-54E6D89A52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E299CD-C008-46D5-B82A-E72DA74E1E1B}" type="slidenum">
              <a:rPr lang="ru-RU" altLang="ru-RU" smtClean="0"/>
              <a:pPr>
                <a:spcBef>
                  <a:spcPct val="0"/>
                </a:spcBef>
              </a:pPr>
              <a:t>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>
            <a:extLst>
              <a:ext uri="{FF2B5EF4-FFF2-40B4-BE49-F238E27FC236}">
                <a16:creationId xmlns:a16="http://schemas.microsoft.com/office/drawing/2014/main" id="{2E0ACDCE-F903-44FA-BB30-5E3B6ED2DC0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>
            <a:extLst>
              <a:ext uri="{FF2B5EF4-FFF2-40B4-BE49-F238E27FC236}">
                <a16:creationId xmlns:a16="http://schemas.microsoft.com/office/drawing/2014/main" id="{F02FDD91-9B83-4C6A-9669-91FF8A1A0B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/>
              <a:t>04-таблица 3 - 2013 -1 Удельный вес доходных ист. в млн</a:t>
            </a:r>
          </a:p>
        </p:txBody>
      </p:sp>
      <p:sp>
        <p:nvSpPr>
          <p:cNvPr id="12292" name="Номер слайда 3">
            <a:extLst>
              <a:ext uri="{FF2B5EF4-FFF2-40B4-BE49-F238E27FC236}">
                <a16:creationId xmlns:a16="http://schemas.microsoft.com/office/drawing/2014/main" id="{A08B70DC-7CE6-4D9E-9E01-F93F133606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F11515-BCC8-43EE-9446-1B0BD70F40D7}" type="slidenum">
              <a:rPr lang="ru-RU" altLang="ru-RU" smtClean="0"/>
              <a:pPr>
                <a:spcBef>
                  <a:spcPct val="0"/>
                </a:spcBef>
              </a:pPr>
              <a:t>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>
            <a:extLst>
              <a:ext uri="{FF2B5EF4-FFF2-40B4-BE49-F238E27FC236}">
                <a16:creationId xmlns:a16="http://schemas.microsoft.com/office/drawing/2014/main" id="{A2A41B9C-7F1D-49ED-B789-F7EE524316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>
            <a:extLst>
              <a:ext uri="{FF2B5EF4-FFF2-40B4-BE49-F238E27FC236}">
                <a16:creationId xmlns:a16="http://schemas.microsoft.com/office/drawing/2014/main" id="{25836602-FF9E-47DE-8C35-AB4BD5C834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/>
              <a:t>05-таблица 4-Безвозмездные поступления</a:t>
            </a:r>
          </a:p>
        </p:txBody>
      </p:sp>
      <p:sp>
        <p:nvSpPr>
          <p:cNvPr id="14340" name="Номер слайда 3">
            <a:extLst>
              <a:ext uri="{FF2B5EF4-FFF2-40B4-BE49-F238E27FC236}">
                <a16:creationId xmlns:a16="http://schemas.microsoft.com/office/drawing/2014/main" id="{F4E5E9F0-5C54-4245-8301-808A88A751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030C70-1144-4AF3-8C5A-22A233CFB1E2}" type="slidenum">
              <a:rPr lang="ru-RU" altLang="ru-RU" smtClean="0"/>
              <a:pPr>
                <a:spcBef>
                  <a:spcPct val="0"/>
                </a:spcBef>
              </a:pPr>
              <a:t>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>
            <a:extLst>
              <a:ext uri="{FF2B5EF4-FFF2-40B4-BE49-F238E27FC236}">
                <a16:creationId xmlns:a16="http://schemas.microsoft.com/office/drawing/2014/main" id="{E5A7BC33-073C-4EDD-8C0A-174F0F177B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>
            <a:extLst>
              <a:ext uri="{FF2B5EF4-FFF2-40B4-BE49-F238E27FC236}">
                <a16:creationId xmlns:a16="http://schemas.microsoft.com/office/drawing/2014/main" id="{080D55EC-EBC9-475C-9DFD-DE696BB20F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/>
              <a:t>06-таблица 5-Динамика расходов</a:t>
            </a:r>
          </a:p>
        </p:txBody>
      </p:sp>
      <p:sp>
        <p:nvSpPr>
          <p:cNvPr id="16388" name="Номер слайда 3">
            <a:extLst>
              <a:ext uri="{FF2B5EF4-FFF2-40B4-BE49-F238E27FC236}">
                <a16:creationId xmlns:a16="http://schemas.microsoft.com/office/drawing/2014/main" id="{7BA65621-67E5-47AE-AEE4-9D88E95BAF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2B90E2-952B-4FF1-BE0C-261EEB6AA0F7}" type="slidenum">
              <a:rPr lang="ru-RU" altLang="ru-RU" smtClean="0"/>
              <a:pPr>
                <a:spcBef>
                  <a:spcPct val="0"/>
                </a:spcBef>
              </a:pPr>
              <a:t>9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>
            <a:extLst>
              <a:ext uri="{FF2B5EF4-FFF2-40B4-BE49-F238E27FC236}">
                <a16:creationId xmlns:a16="http://schemas.microsoft.com/office/drawing/2014/main" id="{BEE66781-D7F1-49F5-80CB-A63295017D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>
            <a:extLst>
              <a:ext uri="{FF2B5EF4-FFF2-40B4-BE49-F238E27FC236}">
                <a16:creationId xmlns:a16="http://schemas.microsoft.com/office/drawing/2014/main" id="{404FEADB-3BF2-40FF-8F0E-6D5EEE6871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/>
              <a:t>07-таблица 6Структура расходов бюджета города</a:t>
            </a:r>
          </a:p>
        </p:txBody>
      </p:sp>
      <p:sp>
        <p:nvSpPr>
          <p:cNvPr id="18436" name="Номер слайда 3">
            <a:extLst>
              <a:ext uri="{FF2B5EF4-FFF2-40B4-BE49-F238E27FC236}">
                <a16:creationId xmlns:a16="http://schemas.microsoft.com/office/drawing/2014/main" id="{8B6C3297-35F1-4631-86BF-878AECB17E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7E483E-4C79-4938-92F8-78F104B970C9}" type="slidenum">
              <a:rPr lang="ru-RU" altLang="ru-RU" smtClean="0"/>
              <a:pPr>
                <a:spcBef>
                  <a:spcPct val="0"/>
                </a:spcBef>
              </a:pPr>
              <a:t>10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>
            <a:extLst>
              <a:ext uri="{FF2B5EF4-FFF2-40B4-BE49-F238E27FC236}">
                <a16:creationId xmlns:a16="http://schemas.microsoft.com/office/drawing/2014/main" id="{9360C1D9-32DA-48B5-A79A-6D35C1D288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>
            <a:extLst>
              <a:ext uri="{FF2B5EF4-FFF2-40B4-BE49-F238E27FC236}">
                <a16:creationId xmlns:a16="http://schemas.microsoft.com/office/drawing/2014/main" id="{0FFF0B7E-F900-46C1-AB45-C6D4C1B586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/>
              <a:t>11-Таблица  10 ЖКХ сравнительная</a:t>
            </a:r>
          </a:p>
        </p:txBody>
      </p:sp>
      <p:sp>
        <p:nvSpPr>
          <p:cNvPr id="20484" name="Номер слайда 3">
            <a:extLst>
              <a:ext uri="{FF2B5EF4-FFF2-40B4-BE49-F238E27FC236}">
                <a16:creationId xmlns:a16="http://schemas.microsoft.com/office/drawing/2014/main" id="{99B1B9B0-85E1-4C48-909F-92772E0777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17FD60-EC7B-4737-8D4B-2F7668AC974C}" type="slidenum">
              <a:rPr lang="ru-RU" altLang="ru-RU" smtClean="0"/>
              <a:pPr>
                <a:spcBef>
                  <a:spcPct val="0"/>
                </a:spcBef>
              </a:pPr>
              <a:t>11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BC7324-E3D6-432C-9010-7F4564483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BF5E0-EFFF-424B-AD2A-BC81B44F1F02}" type="datetime1">
              <a:rPr lang="ru-RU"/>
              <a:pPr>
                <a:defRPr/>
              </a:pPr>
              <a:t>24.05.2021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40DD72-D35A-44C7-ADE0-C85DA5862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36E7CB-BE71-4824-ADCB-CCC3150CF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6315F-8ADF-45DA-AF1C-4C2A18479AB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8328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3F68A5-A2D7-48D8-8B7A-C4E8500B9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5B2D7-B947-49A1-BE4F-F8041CF88541}" type="datetime1">
              <a:rPr lang="ru-RU"/>
              <a:pPr>
                <a:defRPr/>
              </a:pPr>
              <a:t>24.05.2021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2B59BF-DE45-4181-9E38-3EEA3CBC5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CCFF3F-AC78-46EC-9630-8A4D00DDA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71FAD-C460-467D-81CE-879BA3AFA8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916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A804BA-F076-4E64-9AC0-ABC3B6A24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6FC0F-32A3-4A9F-B6ED-EB03E8859EDD}" type="datetime1">
              <a:rPr lang="ru-RU"/>
              <a:pPr>
                <a:defRPr/>
              </a:pPr>
              <a:t>24.05.2021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68784A-5F63-415B-9E47-7076EF911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74BE1A-BCDB-4E9E-A20D-15EA846CB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1FE7B-2B15-4A93-B92B-3EC0865E3B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429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D25F94-A059-4816-9A36-319ED0615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25FA3-A899-4A89-B3C0-6D7ED5D234A4}" type="datetime1">
              <a:rPr lang="ru-RU"/>
              <a:pPr>
                <a:defRPr/>
              </a:pPr>
              <a:t>24.05.2021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D2EEAB-89EE-47E6-B274-D9D384E4D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95BCDC-D970-469C-913E-9C370C63E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927E2-7B90-4D17-B361-A982674A44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74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3F69D2-7B2C-47D7-961C-9B9197FD7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75F8B-FCEC-490B-9A0C-EF27329E3B8A}" type="datetime1">
              <a:rPr lang="ru-RU"/>
              <a:pPr>
                <a:defRPr/>
              </a:pPr>
              <a:t>24.05.2021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9A3D70-DCCE-43BF-9D54-992E9C2FF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9BEC28-A35E-44D1-8B7F-8AEC4AA64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670A4-7997-41F4-B10F-B7B89D5781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904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7B5B1621-877D-4C68-AEA5-BFA3E2900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11C79-4E53-4948-8EC2-7B295B1A34E1}" type="datetime1">
              <a:rPr lang="ru-RU"/>
              <a:pPr>
                <a:defRPr/>
              </a:pPr>
              <a:t>24.05.2021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F416AEE9-291E-4D33-8C66-38B73B033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86DCE290-CC7D-4384-8536-CB46135F7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C968E-4DF3-4D3C-9D1F-92520422DC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9625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D31E8BCF-83D4-4FA3-BD0E-AA1F2D035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00738-C015-4ECD-8498-106A853794E3}" type="datetime1">
              <a:rPr lang="ru-RU"/>
              <a:pPr>
                <a:defRPr/>
              </a:pPr>
              <a:t>24.05.2021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30A30859-8E78-45DA-A28E-3AA9DEDCF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9B4B9121-4DB4-432D-AD37-293A62BF5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67F86-0FAF-469F-BD35-17F3E1F104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063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9A22EA40-0650-4C9F-A160-F17BE8DBA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A775F-7F18-49FD-B711-7DCE332C8D72}" type="datetime1">
              <a:rPr lang="ru-RU"/>
              <a:pPr>
                <a:defRPr/>
              </a:pPr>
              <a:t>24.05.2021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E16053E7-AFF1-4226-B08F-B35D2BB8E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D01AB0F3-9C8D-4EFB-B2CD-936C4E1E9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10848-D785-42EC-B079-B4ECAA5BB5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168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5E8E5CB9-C1BF-4DD6-85EA-6785B4411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488A3-84F2-48CF-8BCD-5A2757C3C178}" type="datetime1">
              <a:rPr lang="ru-RU"/>
              <a:pPr>
                <a:defRPr/>
              </a:pPr>
              <a:t>24.05.2021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A3DCA1EB-FC37-42E6-9734-CE052E2A1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BFA69546-3A33-42BC-B533-77A2B41E7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80565-DD41-4AFF-9245-2E78D3FBC5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362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5FFB9DD9-36EE-450D-B0DA-6736ED6DA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76E00-B7EC-4633-AA4A-D387B75F8C8B}" type="datetime1">
              <a:rPr lang="ru-RU"/>
              <a:pPr>
                <a:defRPr/>
              </a:pPr>
              <a:t>24.05.2021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0F058675-6376-46C6-9929-8E20E99BE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13C7F41F-B73D-46F2-BDED-55833EA28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4C252-456C-4EFD-8651-7F6DA08573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210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3C80AE82-76E5-4A0F-A827-7F3C9FC6F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1EE64-3FEB-4541-AC13-934FBEB67839}" type="datetime1">
              <a:rPr lang="ru-RU"/>
              <a:pPr>
                <a:defRPr/>
              </a:pPr>
              <a:t>24.05.2021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7CA558AD-38D7-4A38-9622-53C0E355F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C417F878-67B7-41E1-8038-98E6368E5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2417C-ACC8-4B59-9A71-79F23EC7CA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62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14C37853-8ED4-422B-A724-732149C5715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901E55CF-76C8-429C-9094-396AE71B3C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63E39E-21C1-4E47-9F42-7A1847481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59FF01-B8CC-4F74-B47E-2C9028F038F3}" type="datetime1">
              <a:rPr lang="ru-RU"/>
              <a:pPr>
                <a:defRPr/>
              </a:pPr>
              <a:t>24.05.2021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55B5F7-6099-4C35-8117-5D7E73BCE2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94C21E-18FA-4F53-BA5D-9CBDD4B913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D39E1AD-D3B7-4643-A6F2-4EFB1F04CC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3">
            <a:extLst>
              <a:ext uri="{FF2B5EF4-FFF2-40B4-BE49-F238E27FC236}">
                <a16:creationId xmlns:a16="http://schemas.microsoft.com/office/drawing/2014/main" id="{5C141177-1DBA-4F7A-BB43-20FAEE59F6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64846B-EAB6-4566-BE36-1332046F9368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B35F30CE-6196-4DD1-835E-A1B9F728A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700213"/>
            <a:ext cx="7921625" cy="2355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latin typeface="Arial" panose="020B0604020202020204" pitchFamily="34" charset="0"/>
              </a:rPr>
              <a:t>Отчет об исполнении бюджета Лопанского сельского поселения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latin typeface="Arial" panose="020B0604020202020204" pitchFamily="34" charset="0"/>
              </a:rPr>
              <a:t>Целинского района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latin typeface="Arial" panose="020B0604020202020204" pitchFamily="34" charset="0"/>
              </a:rPr>
              <a:t>за 2020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2A508AE7-1AC3-443D-AC9E-9BCB58164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238" y="285750"/>
            <a:ext cx="8645525" cy="9286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2900" b="1" dirty="0">
                <a:solidFill>
                  <a:srgbClr val="FFFFFF"/>
                </a:solidFill>
              </a:rPr>
              <a:t>Структура расходов  бюджета</a:t>
            </a:r>
            <a:br>
              <a:rPr lang="ru-RU" altLang="ru-RU" sz="2900" b="1" dirty="0">
                <a:solidFill>
                  <a:srgbClr val="FFFFFF"/>
                </a:solidFill>
              </a:rPr>
            </a:br>
            <a:r>
              <a:rPr lang="ru-RU" altLang="ru-RU" sz="2100" dirty="0">
                <a:solidFill>
                  <a:srgbClr val="FFFFFF"/>
                </a:solidFill>
              </a:rPr>
              <a:t>в 2020 году, тыс</a:t>
            </a:r>
            <a:r>
              <a:rPr lang="ru-RU" altLang="ru-RU" sz="2100" i="1" dirty="0">
                <a:solidFill>
                  <a:srgbClr val="FFFFFF"/>
                </a:solidFill>
              </a:rPr>
              <a:t>. руб.</a:t>
            </a:r>
            <a:endParaRPr lang="ru-RU" altLang="ru-RU" sz="1300" i="1" dirty="0">
              <a:solidFill>
                <a:srgbClr val="FFFFFF"/>
              </a:solidFill>
            </a:endParaRPr>
          </a:p>
        </p:txBody>
      </p:sp>
      <p:graphicFrame>
        <p:nvGraphicFramePr>
          <p:cNvPr id="17411" name="Содержимое 5">
            <a:extLst>
              <a:ext uri="{FF2B5EF4-FFF2-40B4-BE49-F238E27FC236}">
                <a16:creationId xmlns:a16="http://schemas.microsoft.com/office/drawing/2014/main" id="{0C5CBD85-590D-43C5-97AB-73E27F8A10F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322388"/>
          <a:ext cx="8823325" cy="573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9058340" imgH="5886450" progId="Excel.Chart.8">
                  <p:embed/>
                </p:oleObj>
              </mc:Choice>
              <mc:Fallback>
                <p:oleObj name="Chart" r:id="rId3" imgW="9058340" imgH="5886450" progId="Excel.Chart.8">
                  <p:embed/>
                  <p:pic>
                    <p:nvPicPr>
                      <p:cNvPr id="0" name="Содержимое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22388"/>
                        <a:ext cx="8823325" cy="573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Номер слайда 7">
            <a:extLst>
              <a:ext uri="{FF2B5EF4-FFF2-40B4-BE49-F238E27FC236}">
                <a16:creationId xmlns:a16="http://schemas.microsoft.com/office/drawing/2014/main" id="{B49ED81F-70B7-4BEA-B313-9CB26527B1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7CF6EB-AE92-4C64-BE55-083EFA6D23C7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6F6C3E-1CBD-4901-AB9D-63B9CD61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74638"/>
            <a:ext cx="8750300" cy="65405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/>
              <a:t>Сравнительный анализ расходов</a:t>
            </a:r>
            <a:br>
              <a:rPr lang="ru-RU" sz="2800" b="1" dirty="0"/>
            </a:br>
            <a:r>
              <a:rPr lang="ru-RU" sz="2800" b="1" dirty="0"/>
              <a:t>на жилищно-коммунальное хозяйство</a:t>
            </a:r>
            <a:r>
              <a:rPr lang="ru-RU" sz="2800" dirty="0"/>
              <a:t>, </a:t>
            </a:r>
            <a:r>
              <a:rPr lang="ru-RU" sz="2800" i="1" dirty="0"/>
              <a:t>тыс. рублей</a:t>
            </a:r>
          </a:p>
        </p:txBody>
      </p:sp>
      <p:graphicFrame>
        <p:nvGraphicFramePr>
          <p:cNvPr id="19459" name="Диаграмма 3">
            <a:extLst>
              <a:ext uri="{FF2B5EF4-FFF2-40B4-BE49-F238E27FC236}">
                <a16:creationId xmlns:a16="http://schemas.microsoft.com/office/drawing/2014/main" id="{4AD6C3E4-D776-403B-B21C-B1B1CE94EF9C}"/>
              </a:ext>
            </a:extLst>
          </p:cNvPr>
          <p:cNvGraphicFramePr>
            <a:graphicFrameLocks/>
          </p:cNvGraphicFramePr>
          <p:nvPr/>
        </p:nvGraphicFramePr>
        <p:xfrm>
          <a:off x="941388" y="1673225"/>
          <a:ext cx="10561637" cy="521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9667940" imgH="4743450" progId="Excel.Chart.8">
                  <p:embed/>
                </p:oleObj>
              </mc:Choice>
              <mc:Fallback>
                <p:oleObj name="Chart" r:id="rId3" imgW="9667940" imgH="4743450" progId="Excel.Chart.8">
                  <p:embed/>
                  <p:pic>
                    <p:nvPicPr>
                      <p:cNvPr id="0" name="Диаграмма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8" y="1673225"/>
                        <a:ext cx="10561637" cy="521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Номер слайда 8">
            <a:extLst>
              <a:ext uri="{FF2B5EF4-FFF2-40B4-BE49-F238E27FC236}">
                <a16:creationId xmlns:a16="http://schemas.microsoft.com/office/drawing/2014/main" id="{03090C25-F8E6-43DD-85CD-BB1D8037BF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18E2C9-47DE-4A92-A199-AA2917C20D0A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5" name="Стрелка вправо с вырезом 4">
            <a:extLst>
              <a:ext uri="{FF2B5EF4-FFF2-40B4-BE49-F238E27FC236}">
                <a16:creationId xmlns:a16="http://schemas.microsoft.com/office/drawing/2014/main" id="{BA4C8BC5-BBAC-416A-ADFF-092588C5861B}"/>
              </a:ext>
            </a:extLst>
          </p:cNvPr>
          <p:cNvSpPr>
            <a:spLocks noChangeArrowheads="1"/>
          </p:cNvSpPr>
          <p:nvPr/>
        </p:nvSpPr>
        <p:spPr bwMode="auto">
          <a:xfrm rot="-1847940">
            <a:off x="5102225" y="3592513"/>
            <a:ext cx="1871663" cy="879475"/>
          </a:xfrm>
          <a:prstGeom prst="notchedRightArrow">
            <a:avLst>
              <a:gd name="adj1" fmla="val 50000"/>
              <a:gd name="adj2" fmla="val 41814"/>
            </a:avLst>
          </a:prstGeom>
          <a:gradFill rotWithShape="1">
            <a:gsLst>
              <a:gs pos="0">
                <a:srgbClr val="FFC999"/>
              </a:gs>
              <a:gs pos="35001">
                <a:srgbClr val="FFD8B8"/>
              </a:gs>
              <a:gs pos="100000">
                <a:srgbClr val="FFEFE2"/>
              </a:gs>
            </a:gsLst>
            <a:lin ang="16200000" scaled="1"/>
          </a:gradFill>
          <a:ln w="9525" algn="ctr">
            <a:solidFill>
              <a:srgbClr val="D08D44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462" name="TextBox 7">
            <a:extLst>
              <a:ext uri="{FF2B5EF4-FFF2-40B4-BE49-F238E27FC236}">
                <a16:creationId xmlns:a16="http://schemas.microsoft.com/office/drawing/2014/main" id="{0447B5E9-0B2D-424A-929A-B0351DB3F826}"/>
              </a:ext>
            </a:extLst>
          </p:cNvPr>
          <p:cNvSpPr txBox="1">
            <a:spLocks noChangeArrowheads="1"/>
          </p:cNvSpPr>
          <p:nvPr/>
        </p:nvSpPr>
        <p:spPr bwMode="auto">
          <a:xfrm rot="2847779" flipH="1">
            <a:off x="5401469" y="3201194"/>
            <a:ext cx="14335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>
                <a:latin typeface="Arial" panose="020B0604020202020204" pitchFamily="34" charset="0"/>
              </a:rPr>
              <a:t>В 0,74 раз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C2B1B49D-6787-41B2-9982-211E2C0237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4B94C7-A6FF-44BE-96AC-2556B2C5A7AA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A484CDF-273F-496D-AF6B-3089BCB266F1}"/>
              </a:ext>
            </a:extLst>
          </p:cNvPr>
          <p:cNvSpPr txBox="1">
            <a:spLocks/>
          </p:cNvSpPr>
          <p:nvPr/>
        </p:nvSpPr>
        <p:spPr>
          <a:xfrm>
            <a:off x="250825" y="285750"/>
            <a:ext cx="8569325" cy="982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dirty="0">
                <a:solidFill>
                  <a:srgbClr val="FFFFFF"/>
                </a:solidFill>
                <a:cs typeface="Arial" panose="020B0604020202020204" pitchFamily="34" charset="0"/>
              </a:rPr>
              <a:t>Реализация утвержденных  </a:t>
            </a:r>
            <a:r>
              <a:rPr lang="ru-RU" altLang="ru-RU" sz="2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Лопанским</a:t>
            </a:r>
            <a:r>
              <a:rPr lang="ru-RU" altLang="ru-RU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сельским поселением</a:t>
            </a:r>
            <a:r>
              <a:rPr lang="ru-RU" altLang="ru-RU" sz="2000" dirty="0">
                <a:solidFill>
                  <a:srgbClr val="FFFFFF"/>
                </a:solidFill>
                <a:cs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dirty="0">
                <a:solidFill>
                  <a:srgbClr val="FFFFFF"/>
                </a:solidFill>
                <a:cs typeface="Arial" panose="020B0604020202020204" pitchFamily="34" charset="0"/>
              </a:rPr>
              <a:t>основных направлений бюджетной и налоговой политики в 201</a:t>
            </a:r>
            <a:r>
              <a:rPr lang="en-US" altLang="ru-RU" sz="2000" dirty="0">
                <a:solidFill>
                  <a:srgbClr val="FFFFFF"/>
                </a:solidFill>
                <a:cs typeface="Arial" panose="020B0604020202020204" pitchFamily="34" charset="0"/>
              </a:rPr>
              <a:t>8</a:t>
            </a:r>
            <a:r>
              <a:rPr lang="ru-RU" altLang="ru-RU" sz="2000" dirty="0">
                <a:solidFill>
                  <a:srgbClr val="FFFFFF"/>
                </a:solidFill>
                <a:cs typeface="Arial" panose="020B0604020202020204" pitchFamily="34" charset="0"/>
              </a:rPr>
              <a:t> году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dirty="0">
                <a:solidFill>
                  <a:srgbClr val="FFFFFF"/>
                </a:solidFill>
                <a:cs typeface="Arial" panose="020B0604020202020204" pitchFamily="34" charset="0"/>
              </a:rPr>
              <a:t>(Постановление  </a:t>
            </a:r>
            <a:r>
              <a:rPr lang="ru-RU" altLang="ru-RU" sz="2000" dirty="0">
                <a:solidFill>
                  <a:schemeClr val="bg1"/>
                </a:solidFill>
                <a:cs typeface="Arial" panose="020B0604020202020204" pitchFamily="34" charset="0"/>
              </a:rPr>
              <a:t>от 29</a:t>
            </a:r>
            <a:r>
              <a:rPr lang="ru-RU" alt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.1</a:t>
            </a:r>
            <a:r>
              <a:rPr lang="en-US" alt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altLang="ru-RU" sz="2000" dirty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  <a:r>
              <a:rPr lang="ru-RU" alt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	</a:t>
            </a:r>
            <a:r>
              <a:rPr lang="ru-RU" altLang="ru-RU" sz="2000" dirty="0">
                <a:solidFill>
                  <a:schemeClr val="bg1"/>
                </a:solidFill>
                <a:cs typeface="Arial" panose="020B0604020202020204" pitchFamily="34" charset="0"/>
              </a:rPr>
              <a:t>  </a:t>
            </a:r>
            <a:r>
              <a:rPr lang="ru-RU" alt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№119</a:t>
            </a:r>
            <a:r>
              <a:rPr lang="ru-RU" altLang="ru-RU" sz="2000" dirty="0">
                <a:solidFill>
                  <a:schemeClr val="bg1"/>
                </a:solidFill>
                <a:cs typeface="Arial" panose="020B0604020202020204" pitchFamily="34" charset="0"/>
              </a:rPr>
              <a:t>)</a:t>
            </a:r>
            <a:endParaRPr lang="ru-RU" altLang="ru-RU" sz="2000" i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E503CF00-F0E4-412F-A17F-C298FB53D05B}"/>
              </a:ext>
            </a:extLst>
          </p:cNvPr>
          <p:cNvSpPr/>
          <p:nvPr/>
        </p:nvSpPr>
        <p:spPr>
          <a:xfrm>
            <a:off x="323850" y="1762125"/>
            <a:ext cx="4032250" cy="1181100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Направление бюджетной политики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4EE571CD-A6B4-4E52-8B85-CC045E44AF1D}"/>
              </a:ext>
            </a:extLst>
          </p:cNvPr>
          <p:cNvSpPr/>
          <p:nvPr/>
        </p:nvSpPr>
        <p:spPr>
          <a:xfrm>
            <a:off x="4759325" y="1762125"/>
            <a:ext cx="4060825" cy="1181100"/>
          </a:xfrm>
          <a:prstGeom prst="roundRect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>
                <a:solidFill>
                  <a:schemeClr val="bg1"/>
                </a:solidFill>
                <a:cs typeface="Arial" panose="020B0604020202020204" pitchFamily="34" charset="0"/>
              </a:rPr>
              <a:t>Результаты исполнения по бюджету 2020 года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C224F164-F99D-4380-8EA1-EEADAB5CC464}"/>
              </a:ext>
            </a:extLst>
          </p:cNvPr>
          <p:cNvSpPr/>
          <p:nvPr/>
        </p:nvSpPr>
        <p:spPr>
          <a:xfrm>
            <a:off x="323850" y="3857625"/>
            <a:ext cx="4032250" cy="249872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Наращивание налогового потенциала</a:t>
            </a:r>
          </a:p>
        </p:txBody>
      </p:sp>
      <p:sp>
        <p:nvSpPr>
          <p:cNvPr id="9" name="Стрелка вниз 8">
            <a:extLst>
              <a:ext uri="{FF2B5EF4-FFF2-40B4-BE49-F238E27FC236}">
                <a16:creationId xmlns:a16="http://schemas.microsoft.com/office/drawing/2014/main" id="{A4E011DD-F58F-476C-A154-2350ADAB8AFA}"/>
              </a:ext>
            </a:extLst>
          </p:cNvPr>
          <p:cNvSpPr/>
          <p:nvPr/>
        </p:nvSpPr>
        <p:spPr>
          <a:xfrm>
            <a:off x="1843088" y="3048000"/>
            <a:ext cx="992187" cy="704850"/>
          </a:xfrm>
          <a:prstGeom prst="downArrow">
            <a:avLst>
              <a:gd name="adj1" fmla="val 50000"/>
              <a:gd name="adj2" fmla="val 66413"/>
            </a:avLst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>
            <a:extLst>
              <a:ext uri="{FF2B5EF4-FFF2-40B4-BE49-F238E27FC236}">
                <a16:creationId xmlns:a16="http://schemas.microsoft.com/office/drawing/2014/main" id="{061244A1-A95B-4930-A25A-3C31B25D995A}"/>
              </a:ext>
            </a:extLst>
          </p:cNvPr>
          <p:cNvSpPr/>
          <p:nvPr/>
        </p:nvSpPr>
        <p:spPr>
          <a:xfrm>
            <a:off x="6300788" y="3048000"/>
            <a:ext cx="977900" cy="7048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E61B6BD-5774-4C8E-A889-CC19DAF396F6}"/>
              </a:ext>
            </a:extLst>
          </p:cNvPr>
          <p:cNvSpPr/>
          <p:nvPr/>
        </p:nvSpPr>
        <p:spPr>
          <a:xfrm>
            <a:off x="4759325" y="3857625"/>
            <a:ext cx="4060825" cy="249872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Собственные налоговые и неналоговые доходы бюджета </a:t>
            </a:r>
            <a:r>
              <a:rPr lang="ru-RU" altLang="ru-RU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поселения</a:t>
            </a:r>
            <a:r>
              <a:rPr lang="ru-RU" altLang="ru-RU" sz="2000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 в 2020 году исполнены в сумме 11169,7</a:t>
            </a:r>
            <a:r>
              <a:rPr lang="ru-RU" altLang="ru-RU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altLang="ru-RU" sz="2000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. руб., или</a:t>
            </a:r>
            <a:br>
              <a:rPr lang="ru-RU" altLang="ru-RU" sz="2000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</a:br>
            <a:r>
              <a:rPr lang="ru-RU" altLang="ru-RU" sz="2000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103,4 % к плану.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Полученный объем мен</a:t>
            </a:r>
            <a:r>
              <a:rPr lang="ru-RU" altLang="ru-RU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Arial" panose="020B0604020202020204" pitchFamily="34" charset="0"/>
              </a:rPr>
              <a:t>ьше </a:t>
            </a:r>
            <a:r>
              <a:rPr lang="ru-RU" altLang="ru-RU" sz="2000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уровня </a:t>
            </a:r>
            <a:r>
              <a:rPr lang="ru-RU" altLang="ru-RU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ru-RU" altLang="ru-RU" sz="2000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 года на 749,0</a:t>
            </a:r>
            <a:r>
              <a:rPr lang="ru-RU" altLang="ru-RU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тыс</a:t>
            </a:r>
            <a:r>
              <a:rPr lang="ru-RU" altLang="ru-RU" sz="2000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. руб.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3">
            <a:extLst>
              <a:ext uri="{FF2B5EF4-FFF2-40B4-BE49-F238E27FC236}">
                <a16:creationId xmlns:a16="http://schemas.microsoft.com/office/drawing/2014/main" id="{61549B51-5C77-4EA7-9B09-0271641E4C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11CEA9-C657-480D-9FE5-434692DE07EA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E7673A2-C809-42C3-91DB-71198F9C8E80}"/>
              </a:ext>
            </a:extLst>
          </p:cNvPr>
          <p:cNvSpPr txBox="1">
            <a:spLocks/>
          </p:cNvSpPr>
          <p:nvPr/>
        </p:nvSpPr>
        <p:spPr>
          <a:xfrm>
            <a:off x="250825" y="188913"/>
            <a:ext cx="8569325" cy="8477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dirty="0">
                <a:solidFill>
                  <a:srgbClr val="FFFFFF"/>
                </a:solidFill>
                <a:cs typeface="Arial" panose="020B0604020202020204" pitchFamily="34" charset="0"/>
              </a:rPr>
              <a:t>Реализация утвержденных </a:t>
            </a:r>
            <a:r>
              <a:rPr lang="ru-RU" altLang="ru-RU" sz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Лопанским</a:t>
            </a:r>
            <a:r>
              <a:rPr lang="ru-RU" altLang="ru-RU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сельским поселением</a:t>
            </a:r>
            <a:r>
              <a:rPr lang="ru-RU" altLang="ru-RU" sz="1200" dirty="0">
                <a:solidFill>
                  <a:srgbClr val="FFFFFF"/>
                </a:solidFill>
                <a:cs typeface="Arial" panose="020B0604020202020204" pitchFamily="34" charset="0"/>
              </a:rPr>
              <a:t>  основных направлений бюджетной и налоговой политики в 2020 году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dirty="0">
                <a:solidFill>
                  <a:srgbClr val="FFFFFF"/>
                </a:solidFill>
                <a:cs typeface="Arial" panose="020B0604020202020204" pitchFamily="34" charset="0"/>
              </a:rPr>
              <a:t>( Постановление  от</a:t>
            </a:r>
            <a:r>
              <a:rPr lang="ru-RU" altLang="ru-RU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29.10</a:t>
            </a:r>
            <a:r>
              <a:rPr lang="ru-RU" altLang="ru-RU" sz="1200" dirty="0">
                <a:solidFill>
                  <a:srgbClr val="FFFFFF"/>
                </a:solidFill>
                <a:cs typeface="Arial" panose="020B0604020202020204" pitchFamily="34" charset="0"/>
              </a:rPr>
              <a:t>.</a:t>
            </a:r>
            <a:r>
              <a:rPr lang="ru-RU" altLang="ru-RU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ru-RU" altLang="ru-RU" sz="1200" dirty="0">
                <a:solidFill>
                  <a:srgbClr val="FFFFFF"/>
                </a:solidFill>
                <a:cs typeface="Arial" panose="020B0604020202020204" pitchFamily="34" charset="0"/>
              </a:rPr>
              <a:t>  </a:t>
            </a:r>
            <a:r>
              <a:rPr lang="ru-RU" altLang="ru-RU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№119</a:t>
            </a:r>
            <a:r>
              <a:rPr lang="ru-RU" altLang="ru-RU" sz="1200" dirty="0">
                <a:solidFill>
                  <a:srgbClr val="FFFFFF"/>
                </a:solidFill>
                <a:cs typeface="Arial" panose="020B0604020202020204" pitchFamily="34" charset="0"/>
              </a:rPr>
              <a:t>)</a:t>
            </a:r>
            <a:endParaRPr lang="en-US" altLang="ru-RU" sz="1200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ru-RU" sz="1200" i="1" dirty="0">
                <a:solidFill>
                  <a:srgbClr val="FFFFFF"/>
                </a:solidFill>
                <a:cs typeface="Arial" panose="020B0604020202020204" pitchFamily="34" charset="0"/>
              </a:rPr>
              <a:t>/</a:t>
            </a:r>
            <a:r>
              <a:rPr lang="ru-RU" altLang="ru-RU" sz="1200" i="1" dirty="0">
                <a:solidFill>
                  <a:srgbClr val="FFFFFF"/>
                </a:solidFill>
                <a:cs typeface="Arial" panose="020B0604020202020204" pitchFamily="34" charset="0"/>
              </a:rPr>
              <a:t>продолжение</a:t>
            </a:r>
            <a:r>
              <a:rPr lang="en-US" altLang="ru-RU" sz="1200" i="1" dirty="0">
                <a:solidFill>
                  <a:srgbClr val="FFFFFF"/>
                </a:solidFill>
                <a:cs typeface="Arial" panose="020B0604020202020204" pitchFamily="34" charset="0"/>
              </a:rPr>
              <a:t>/</a:t>
            </a:r>
            <a:endParaRPr lang="ru-RU" altLang="ru-RU" sz="1200" i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025F1ACB-AA70-4BFB-8EC4-4EB4F81BE857}"/>
              </a:ext>
            </a:extLst>
          </p:cNvPr>
          <p:cNvSpPr/>
          <p:nvPr/>
        </p:nvSpPr>
        <p:spPr>
          <a:xfrm>
            <a:off x="250825" y="1196975"/>
            <a:ext cx="4105275" cy="460375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Направление бюджетной политики</a:t>
            </a: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78F84B4B-320B-46A8-A920-99F8AB31A6C8}"/>
              </a:ext>
            </a:extLst>
          </p:cNvPr>
          <p:cNvSpPr/>
          <p:nvPr/>
        </p:nvSpPr>
        <p:spPr>
          <a:xfrm>
            <a:off x="4787900" y="1196975"/>
            <a:ext cx="4060825" cy="460375"/>
          </a:xfrm>
          <a:prstGeom prst="roundRect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solidFill>
                  <a:schemeClr val="bg1"/>
                </a:solidFill>
                <a:cs typeface="Arial" panose="020B0604020202020204" pitchFamily="34" charset="0"/>
              </a:rPr>
              <a:t>Результаты исполнения по бюджету 2020 года</a:t>
            </a:r>
          </a:p>
        </p:txBody>
      </p:sp>
      <p:sp>
        <p:nvSpPr>
          <p:cNvPr id="9" name="Стрелка вниз 8">
            <a:extLst>
              <a:ext uri="{FF2B5EF4-FFF2-40B4-BE49-F238E27FC236}">
                <a16:creationId xmlns:a16="http://schemas.microsoft.com/office/drawing/2014/main" id="{BD8D8620-74AA-4D3E-9E4D-1069E67118DE}"/>
              </a:ext>
            </a:extLst>
          </p:cNvPr>
          <p:cNvSpPr/>
          <p:nvPr/>
        </p:nvSpPr>
        <p:spPr>
          <a:xfrm>
            <a:off x="1979613" y="1773238"/>
            <a:ext cx="598487" cy="293687"/>
          </a:xfrm>
          <a:prstGeom prst="downArrow">
            <a:avLst>
              <a:gd name="adj1" fmla="val 50000"/>
              <a:gd name="adj2" fmla="val 66413"/>
            </a:avLst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>
            <a:extLst>
              <a:ext uri="{FF2B5EF4-FFF2-40B4-BE49-F238E27FC236}">
                <a16:creationId xmlns:a16="http://schemas.microsoft.com/office/drawing/2014/main" id="{B0C57A66-E5A0-493E-AAF6-DAC4630BD040}"/>
              </a:ext>
            </a:extLst>
          </p:cNvPr>
          <p:cNvSpPr/>
          <p:nvPr/>
        </p:nvSpPr>
        <p:spPr>
          <a:xfrm>
            <a:off x="6516688" y="1773238"/>
            <a:ext cx="590550" cy="293687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кругленный прямоугольник 15">
            <a:extLst>
              <a:ext uri="{FF2B5EF4-FFF2-40B4-BE49-F238E27FC236}">
                <a16:creationId xmlns:a16="http://schemas.microsoft.com/office/drawing/2014/main" id="{130FF514-A9B4-49F4-A345-ED6C24D119B1}"/>
              </a:ext>
            </a:extLst>
          </p:cNvPr>
          <p:cNvSpPr/>
          <p:nvPr/>
        </p:nvSpPr>
        <p:spPr>
          <a:xfrm>
            <a:off x="250825" y="2205038"/>
            <a:ext cx="4105275" cy="1223962"/>
          </a:xfrm>
          <a:prstGeom prst="roundRect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Формы муниципальных учреждений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77286A55-6C38-4E7C-A975-52F70D840CA2}"/>
              </a:ext>
            </a:extLst>
          </p:cNvPr>
          <p:cNvSpPr/>
          <p:nvPr/>
        </p:nvSpPr>
        <p:spPr>
          <a:xfrm>
            <a:off x="4787900" y="2205038"/>
            <a:ext cx="4060825" cy="12239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ru-RU" altLang="ru-RU" sz="1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В 2020 году в </a:t>
            </a:r>
            <a:r>
              <a:rPr lang="ru-RU" altLang="ru-RU" sz="16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Лопанском</a:t>
            </a:r>
            <a:r>
              <a:rPr lang="ru-RU" altLang="ru-RU" sz="1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сельском поселении   функционировал</a:t>
            </a:r>
            <a:r>
              <a:rPr lang="ru-RU" altLang="ru-RU" sz="1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altLang="ru-RU" sz="1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ru-RU" altLang="ru-RU" sz="1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altLang="ru-RU" sz="1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муниципальн</a:t>
            </a:r>
            <a:r>
              <a:rPr lang="ru-RU" altLang="ru-RU" sz="1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ое</a:t>
            </a:r>
            <a:r>
              <a:rPr lang="ru-RU" altLang="ru-RU" sz="1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бюджетн</a:t>
            </a:r>
            <a:r>
              <a:rPr lang="ru-RU" altLang="ru-RU" sz="1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ое</a:t>
            </a:r>
            <a:r>
              <a:rPr lang="ru-RU" altLang="ru-RU" sz="1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учреждени</a:t>
            </a:r>
            <a:r>
              <a:rPr lang="ru-RU" altLang="ru-RU" sz="1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</a:p>
        </p:txBody>
      </p:sp>
      <p:sp>
        <p:nvSpPr>
          <p:cNvPr id="14" name="Скругленный прямоугольник 13">
            <a:extLst>
              <a:ext uri="{FF2B5EF4-FFF2-40B4-BE49-F238E27FC236}">
                <a16:creationId xmlns:a16="http://schemas.microsoft.com/office/drawing/2014/main" id="{21A3B330-4E08-49FD-AEEA-270D0E52EA05}"/>
              </a:ext>
            </a:extLst>
          </p:cNvPr>
          <p:cNvSpPr/>
          <p:nvPr/>
        </p:nvSpPr>
        <p:spPr>
          <a:xfrm>
            <a:off x="250825" y="3716338"/>
            <a:ext cx="4111625" cy="283527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Предоставление качественных бюджетных услуг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21E5EA5-1E1A-495C-AB65-A2670569AD40}"/>
              </a:ext>
            </a:extLst>
          </p:cNvPr>
          <p:cNvSpPr/>
          <p:nvPr/>
        </p:nvSpPr>
        <p:spPr>
          <a:xfrm>
            <a:off x="4787900" y="3716338"/>
            <a:ext cx="4060825" cy="28352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300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Из бюджета поселения </a:t>
            </a:r>
            <a:r>
              <a:rPr lang="ru-RU" altLang="ru-RU" sz="13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2020 году</a:t>
            </a:r>
            <a:r>
              <a:rPr lang="ru-RU" altLang="ru-RU" sz="1300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 выдано субсидий бюджетному учреждению на сумму 6041,3</a:t>
            </a:r>
            <a:r>
              <a:rPr lang="ru-RU" altLang="ru-RU" sz="13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00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тыс. руб. (45,1</a:t>
            </a:r>
            <a:r>
              <a:rPr lang="ru-RU" altLang="ru-RU" sz="13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00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% от всех расходов местного бюджета). Фактическое исполнение объема бюджетных средств в виде субсидий, составило 100,0%.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300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Кроме того, муниципальным бюджетным учреждениям для оказания муниципальных услуг и выполнения муниципального задания  были привлечены внебюджетные средства в сумме</a:t>
            </a:r>
            <a:r>
              <a:rPr lang="ru-RU" altLang="ru-RU" sz="13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ru-RU" altLang="ru-RU" sz="13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121,1 тыс</a:t>
            </a:r>
            <a:r>
              <a:rPr lang="ru-RU" altLang="ru-RU" sz="1300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. руб.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3">
            <a:extLst>
              <a:ext uri="{FF2B5EF4-FFF2-40B4-BE49-F238E27FC236}">
                <a16:creationId xmlns:a16="http://schemas.microsoft.com/office/drawing/2014/main" id="{652EB4BB-F582-4C41-BB87-593E7BA569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FF8626-EFD9-4064-83FA-100CE15B27F5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F2257E8-3FF4-4BC1-A729-C0CBEAB5EF03}"/>
              </a:ext>
            </a:extLst>
          </p:cNvPr>
          <p:cNvSpPr txBox="1">
            <a:spLocks/>
          </p:cNvSpPr>
          <p:nvPr/>
        </p:nvSpPr>
        <p:spPr>
          <a:xfrm>
            <a:off x="250825" y="188913"/>
            <a:ext cx="8569325" cy="9366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dirty="0">
                <a:solidFill>
                  <a:srgbClr val="FFFFFF"/>
                </a:solidFill>
                <a:cs typeface="Arial" panose="020B0604020202020204" pitchFamily="34" charset="0"/>
              </a:rPr>
              <a:t>Реализация утвержденных </a:t>
            </a:r>
            <a:r>
              <a:rPr lang="ru-RU" altLang="ru-RU" sz="1200" dirty="0" err="1">
                <a:solidFill>
                  <a:srgbClr val="FFFFFF"/>
                </a:solidFill>
                <a:cs typeface="Arial" panose="020B0604020202020204" pitchFamily="34" charset="0"/>
              </a:rPr>
              <a:t>Лопанским</a:t>
            </a:r>
            <a:r>
              <a:rPr lang="ru-RU" altLang="ru-RU" sz="1200" dirty="0">
                <a:solidFill>
                  <a:srgbClr val="FFFFFF"/>
                </a:solidFill>
                <a:cs typeface="Arial" panose="020B0604020202020204" pitchFamily="34" charset="0"/>
              </a:rPr>
              <a:t> сельским поселением</a:t>
            </a:r>
            <a:r>
              <a:rPr lang="en-US" altLang="ru-RU" sz="1200" dirty="0">
                <a:solidFill>
                  <a:srgbClr val="FFFFFF"/>
                </a:solidFill>
                <a:cs typeface="Arial" panose="020B0604020202020204" pitchFamily="34" charset="0"/>
              </a:rPr>
              <a:t> </a:t>
            </a:r>
            <a:r>
              <a:rPr lang="ru-RU" altLang="ru-RU" sz="1200" dirty="0">
                <a:solidFill>
                  <a:srgbClr val="FFFFFF"/>
                </a:solidFill>
                <a:cs typeface="Arial" panose="020B0604020202020204" pitchFamily="34" charset="0"/>
              </a:rPr>
              <a:t>основных направлений бюджетной и налоговой политики в 2020 году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dirty="0">
                <a:solidFill>
                  <a:srgbClr val="FFFFFF"/>
                </a:solidFill>
                <a:cs typeface="Arial" panose="020B0604020202020204" pitchFamily="34" charset="0"/>
              </a:rPr>
              <a:t>(Постановление от 19.</a:t>
            </a:r>
            <a:r>
              <a:rPr lang="ru-RU" altLang="ru-RU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altLang="ru-RU" sz="1200" dirty="0">
                <a:solidFill>
                  <a:srgbClr val="FFFFFF"/>
                </a:solidFill>
                <a:cs typeface="Arial" panose="020B0604020202020204" pitchFamily="34" charset="0"/>
              </a:rPr>
              <a:t>.</a:t>
            </a:r>
            <a:r>
              <a:rPr lang="ru-RU" altLang="ru-RU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ru-RU" altLang="ru-RU" sz="1200" dirty="0">
                <a:solidFill>
                  <a:srgbClr val="FFFFFF"/>
                </a:solidFill>
                <a:cs typeface="Arial" panose="020B0604020202020204" pitchFamily="34" charset="0"/>
              </a:rPr>
              <a:t>  № 119)</a:t>
            </a:r>
            <a:endParaRPr lang="en-US" altLang="ru-RU" sz="1200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ru-RU" sz="1200" i="1" dirty="0">
                <a:solidFill>
                  <a:srgbClr val="FFFFFF"/>
                </a:solidFill>
                <a:cs typeface="Arial" panose="020B0604020202020204" pitchFamily="34" charset="0"/>
              </a:rPr>
              <a:t>/</a:t>
            </a:r>
            <a:r>
              <a:rPr lang="ru-RU" altLang="ru-RU" sz="1200" i="1" dirty="0">
                <a:solidFill>
                  <a:srgbClr val="FFFFFF"/>
                </a:solidFill>
                <a:cs typeface="Arial" panose="020B0604020202020204" pitchFamily="34" charset="0"/>
              </a:rPr>
              <a:t>продолжение</a:t>
            </a:r>
            <a:r>
              <a:rPr lang="en-US" altLang="ru-RU" sz="1200" i="1" dirty="0">
                <a:solidFill>
                  <a:srgbClr val="FFFFFF"/>
                </a:solidFill>
                <a:cs typeface="Arial" panose="020B0604020202020204" pitchFamily="34" charset="0"/>
              </a:rPr>
              <a:t>/</a:t>
            </a:r>
            <a:endParaRPr lang="ru-RU" altLang="ru-RU" sz="1200" i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1AB9375A-32FA-4A99-9E2E-0999058E897A}"/>
              </a:ext>
            </a:extLst>
          </p:cNvPr>
          <p:cNvSpPr/>
          <p:nvPr/>
        </p:nvSpPr>
        <p:spPr>
          <a:xfrm>
            <a:off x="250825" y="1268413"/>
            <a:ext cx="4105275" cy="460375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Направление бюджетной политики</a:t>
            </a: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3F6F68F5-D620-452C-9251-74FFCDF0DB88}"/>
              </a:ext>
            </a:extLst>
          </p:cNvPr>
          <p:cNvSpPr/>
          <p:nvPr/>
        </p:nvSpPr>
        <p:spPr>
          <a:xfrm>
            <a:off x="4716463" y="1268413"/>
            <a:ext cx="4060825" cy="460375"/>
          </a:xfrm>
          <a:prstGeom prst="roundRect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solidFill>
                  <a:schemeClr val="bg1"/>
                </a:solidFill>
                <a:cs typeface="Arial" panose="020B0604020202020204" pitchFamily="34" charset="0"/>
              </a:rPr>
              <a:t>Результаты исполнения по бюджету 2020 года</a:t>
            </a:r>
          </a:p>
        </p:txBody>
      </p:sp>
      <p:sp>
        <p:nvSpPr>
          <p:cNvPr id="9" name="Стрелка вниз 8">
            <a:extLst>
              <a:ext uri="{FF2B5EF4-FFF2-40B4-BE49-F238E27FC236}">
                <a16:creationId xmlns:a16="http://schemas.microsoft.com/office/drawing/2014/main" id="{E0987628-3299-43F0-AD8E-0972DE09D1C0}"/>
              </a:ext>
            </a:extLst>
          </p:cNvPr>
          <p:cNvSpPr/>
          <p:nvPr/>
        </p:nvSpPr>
        <p:spPr>
          <a:xfrm>
            <a:off x="1979613" y="1844675"/>
            <a:ext cx="598487" cy="295275"/>
          </a:xfrm>
          <a:prstGeom prst="downArrow">
            <a:avLst>
              <a:gd name="adj1" fmla="val 50000"/>
              <a:gd name="adj2" fmla="val 66413"/>
            </a:avLst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>
            <a:extLst>
              <a:ext uri="{FF2B5EF4-FFF2-40B4-BE49-F238E27FC236}">
                <a16:creationId xmlns:a16="http://schemas.microsoft.com/office/drawing/2014/main" id="{A5030323-04B1-48F8-9F3E-DC228AE91855}"/>
              </a:ext>
            </a:extLst>
          </p:cNvPr>
          <p:cNvSpPr/>
          <p:nvPr/>
        </p:nvSpPr>
        <p:spPr>
          <a:xfrm>
            <a:off x="6516688" y="1844675"/>
            <a:ext cx="590550" cy="29368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кругленный прямоугольник 21">
            <a:extLst>
              <a:ext uri="{FF2B5EF4-FFF2-40B4-BE49-F238E27FC236}">
                <a16:creationId xmlns:a16="http://schemas.microsoft.com/office/drawing/2014/main" id="{AA4B2D57-3435-4863-8E70-9E166290225A}"/>
              </a:ext>
            </a:extLst>
          </p:cNvPr>
          <p:cNvSpPr/>
          <p:nvPr/>
        </p:nvSpPr>
        <p:spPr>
          <a:xfrm>
            <a:off x="250825" y="3573463"/>
            <a:ext cx="4105275" cy="15113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Взвешенная долговая политика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766157FC-C6BC-4D5B-AB5D-03363CB69357}"/>
              </a:ext>
            </a:extLst>
          </p:cNvPr>
          <p:cNvSpPr/>
          <p:nvPr/>
        </p:nvSpPr>
        <p:spPr>
          <a:xfrm>
            <a:off x="4716463" y="3644900"/>
            <a:ext cx="4060825" cy="14747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300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На  1 января </a:t>
            </a:r>
            <a:r>
              <a:rPr lang="ru-RU" altLang="ru-RU" sz="13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ru-RU" altLang="ru-RU" sz="1300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 года долговые обязательства  в </a:t>
            </a:r>
            <a:r>
              <a:rPr lang="ru-RU" altLang="ru-RU" sz="1300" dirty="0" err="1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Лопанском</a:t>
            </a:r>
            <a:r>
              <a:rPr lang="ru-RU" altLang="ru-RU" sz="1300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 сельском поселении  отсутствуют.</a:t>
            </a:r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id="{9C338F44-CFB0-4027-A22E-D779590E2624}"/>
              </a:ext>
            </a:extLst>
          </p:cNvPr>
          <p:cNvSpPr/>
          <p:nvPr/>
        </p:nvSpPr>
        <p:spPr>
          <a:xfrm>
            <a:off x="250825" y="2276475"/>
            <a:ext cx="4105275" cy="98901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Программно-целевой метод бюджетного планирования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CD597FE-8CDE-46DC-99AB-0D9CF58EF33C}"/>
              </a:ext>
            </a:extLst>
          </p:cNvPr>
          <p:cNvSpPr/>
          <p:nvPr/>
        </p:nvSpPr>
        <p:spPr>
          <a:xfrm>
            <a:off x="4716463" y="2276475"/>
            <a:ext cx="4060825" cy="98901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На реализацию 8   муниципальных целевых программ направлено  </a:t>
            </a:r>
            <a:r>
              <a:rPr lang="ru-RU" altLang="ru-RU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7974,0 </a:t>
            </a:r>
            <a:r>
              <a:rPr lang="ru-RU" altLang="ru-RU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тыс.. руб., или 59,5</a:t>
            </a:r>
            <a:r>
              <a:rPr lang="ru-RU" altLang="ru-RU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% всех расходов  местного бюджета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4BB2FB3-12E5-45EA-BD2B-5F79238B0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285750"/>
            <a:ext cx="8215313" cy="7143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hangingPunct="1">
              <a:defRPr/>
            </a:pPr>
            <a:r>
              <a:rPr lang="ru-RU" altLang="ru-RU" sz="1800" i="1" dirty="0">
                <a:solidFill>
                  <a:srgbClr val="FFFFFF"/>
                </a:solidFill>
              </a:rPr>
              <a:t>Основные показатели исполнения бюджета </a:t>
            </a:r>
            <a:r>
              <a:rPr lang="ru-RU" altLang="ru-RU" sz="1800" i="1" dirty="0" err="1">
                <a:solidFill>
                  <a:srgbClr val="FFFFFF"/>
                </a:solidFill>
              </a:rPr>
              <a:t>Лопанского</a:t>
            </a:r>
            <a:r>
              <a:rPr lang="ru-RU" altLang="ru-RU" sz="1800" i="1" dirty="0">
                <a:solidFill>
                  <a:srgbClr val="FFFFFF"/>
                </a:solidFill>
              </a:rPr>
              <a:t> сельского поселения Целинского района </a:t>
            </a:r>
            <a:br>
              <a:rPr lang="en-US" altLang="ru-RU" sz="1800" i="1" dirty="0">
                <a:solidFill>
                  <a:srgbClr val="FFFFFF"/>
                </a:solidFill>
              </a:rPr>
            </a:br>
            <a:r>
              <a:rPr lang="ru-RU" altLang="ru-RU" sz="1800" i="1" dirty="0">
                <a:solidFill>
                  <a:srgbClr val="FFFFFF"/>
                </a:solidFill>
              </a:rPr>
              <a:t>за 2020 год, тыс. рублей</a:t>
            </a:r>
          </a:p>
        </p:txBody>
      </p:sp>
      <p:graphicFrame>
        <p:nvGraphicFramePr>
          <p:cNvPr id="7262" name="Group 94">
            <a:extLst>
              <a:ext uri="{FF2B5EF4-FFF2-40B4-BE49-F238E27FC236}">
                <a16:creationId xmlns:a16="http://schemas.microsoft.com/office/drawing/2014/main" id="{70615FCD-09A2-4AAF-A3C1-9C852A24D74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28625" y="1123950"/>
          <a:ext cx="8229600" cy="5543553"/>
        </p:xfrm>
        <a:graphic>
          <a:graphicData uri="http://schemas.openxmlformats.org/drawingml/2006/table">
            <a:tbl>
              <a:tblPr/>
              <a:tblGrid>
                <a:gridCol w="3495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7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1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4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0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54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План</a:t>
                      </a:r>
                      <a:b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на год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Исполнено</a:t>
                      </a:r>
                      <a:b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за год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Процент выполнения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отклонения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7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Всего доходов,</a:t>
                      </a:r>
                      <a:b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 в т.ч.: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14056,3</a:t>
                      </a: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14420,7</a:t>
                      </a: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102,6</a:t>
                      </a: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364,4</a:t>
                      </a: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Налоговые и неналоговые доходы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10805,3</a:t>
                      </a: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11169,7</a:t>
                      </a: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103,4</a:t>
                      </a: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364,4</a:t>
                      </a: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2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Безвозмездные поступления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3251,0</a:t>
                      </a: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3251,0</a:t>
                      </a: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88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из них: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11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дотации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3141,1</a:t>
                      </a: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3141,1</a:t>
                      </a: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84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субвенции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231,3</a:t>
                      </a: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231,3</a:t>
                      </a: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84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60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иные межбюджетные трансферты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8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           возврат остатков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-121,4</a:t>
                      </a: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-121,4</a:t>
                      </a: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6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Всего расходов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14113,5</a:t>
                      </a: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13405,6</a:t>
                      </a: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95,0</a:t>
                      </a: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-707,9</a:t>
                      </a: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286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Дефицит бюджета (со знаком "-")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-57,2</a:t>
                      </a: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1015,1</a:t>
                      </a: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800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6244">
                <a:tc gridSpan="4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Справочно</a:t>
                      </a: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:</a:t>
                      </a:r>
                      <a:b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Кредиторская задолженность на  01.01.2021 всего, в т.ч.:                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22,4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1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6523">
                <a:tc gridSpan="4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2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областной бюджет                                                                                    </a:t>
                      </a:r>
                      <a:r>
                        <a:rPr kumimoji="0" lang="ru-RU" alt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1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6523">
                <a:tc gridSpan="4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2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местный бюджет                                                                                       </a:t>
                      </a:r>
                      <a:r>
                        <a:rPr kumimoji="0" lang="ru-RU" alt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22,4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1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08000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7260" name="Номер слайда 3">
            <a:extLst>
              <a:ext uri="{FF2B5EF4-FFF2-40B4-BE49-F238E27FC236}">
                <a16:creationId xmlns:a16="http://schemas.microsoft.com/office/drawing/2014/main" id="{E32C5BEC-F9A6-4101-800F-37D7A2681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E7228C-8A9B-41B1-A092-20B29F9FE7CD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275A97-DFEF-4A45-95A6-258360DDE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274638"/>
            <a:ext cx="8643938" cy="115411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hangingPunct="1">
              <a:defRPr/>
            </a:pPr>
            <a:r>
              <a:rPr lang="ru-RU" altLang="ru-RU" sz="3200" b="1" dirty="0">
                <a:solidFill>
                  <a:srgbClr val="FFFFFF"/>
                </a:solidFill>
              </a:rPr>
              <a:t>Динамика доходов</a:t>
            </a:r>
            <a:br>
              <a:rPr lang="en-US" altLang="ru-RU" sz="2400" dirty="0">
                <a:solidFill>
                  <a:srgbClr val="FFFFFF"/>
                </a:solidFill>
              </a:rPr>
            </a:br>
            <a:r>
              <a:rPr lang="ru-RU" altLang="ru-RU" sz="2400" dirty="0">
                <a:solidFill>
                  <a:srgbClr val="FFFFFF"/>
                </a:solidFill>
              </a:rPr>
              <a:t>бюджета</a:t>
            </a:r>
            <a:r>
              <a:rPr lang="en-US" altLang="ru-RU" sz="2400" dirty="0">
                <a:solidFill>
                  <a:srgbClr val="FFFFFF"/>
                </a:solidFill>
              </a:rPr>
              <a:t> </a:t>
            </a:r>
            <a:r>
              <a:rPr lang="ru-RU" altLang="ru-RU" sz="2400" dirty="0" err="1">
                <a:solidFill>
                  <a:srgbClr val="FFFFFF"/>
                </a:solidFill>
              </a:rPr>
              <a:t>Лопанского</a:t>
            </a:r>
            <a:r>
              <a:rPr lang="ru-RU" altLang="ru-RU" sz="2400" dirty="0">
                <a:solidFill>
                  <a:srgbClr val="FFFFFF"/>
                </a:solidFill>
              </a:rPr>
              <a:t> сельского поселения Целинского района,      тыс. рублей</a:t>
            </a:r>
            <a:endParaRPr lang="ru-RU" altLang="ru-RU" sz="2400" i="1" dirty="0">
              <a:solidFill>
                <a:srgbClr val="FFFFFF"/>
              </a:solidFill>
            </a:endParaRPr>
          </a:p>
        </p:txBody>
      </p:sp>
      <p:graphicFrame>
        <p:nvGraphicFramePr>
          <p:cNvPr id="9219" name="Диаграмма 5">
            <a:extLst>
              <a:ext uri="{FF2B5EF4-FFF2-40B4-BE49-F238E27FC236}">
                <a16:creationId xmlns:a16="http://schemas.microsoft.com/office/drawing/2014/main" id="{8E1F99C5-4CBE-4F8A-B91C-876FB530E86E}"/>
              </a:ext>
            </a:extLst>
          </p:cNvPr>
          <p:cNvGraphicFramePr>
            <a:graphicFrameLocks/>
          </p:cNvGraphicFramePr>
          <p:nvPr/>
        </p:nvGraphicFramePr>
        <p:xfrm>
          <a:off x="1692275" y="1687513"/>
          <a:ext cx="9305925" cy="436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9191474" imgH="4314825" progId="Excel.Chart.8">
                  <p:embed/>
                </p:oleObj>
              </mc:Choice>
              <mc:Fallback>
                <p:oleObj name="Chart" r:id="rId3" imgW="9191474" imgH="4314825" progId="Excel.Chart.8">
                  <p:embed/>
                  <p:pic>
                    <p:nvPicPr>
                      <p:cNvPr id="0" name="Диаграмма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687513"/>
                        <a:ext cx="9305925" cy="436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Номер слайда 18">
            <a:extLst>
              <a:ext uri="{FF2B5EF4-FFF2-40B4-BE49-F238E27FC236}">
                <a16:creationId xmlns:a16="http://schemas.microsoft.com/office/drawing/2014/main" id="{C06DE18C-9F59-42BC-B77B-D410DB5B96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600200" y="6308725"/>
            <a:ext cx="7543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05A905-97D5-4885-BCD4-FB8FA491019D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7686792-CCDB-4D95-AE56-45BF9890F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238" y="285750"/>
            <a:ext cx="8645525" cy="85725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1600" b="1" dirty="0">
                <a:solidFill>
                  <a:srgbClr val="FFFFFF"/>
                </a:solidFill>
              </a:rPr>
              <a:t>Объём и структура налоговых и неналоговых доходов </a:t>
            </a:r>
            <a:br>
              <a:rPr lang="ru-RU" altLang="ru-RU" sz="1600" b="1" dirty="0">
                <a:solidFill>
                  <a:srgbClr val="FFFFFF"/>
                </a:solidFill>
              </a:rPr>
            </a:br>
            <a:r>
              <a:rPr lang="ru-RU" altLang="ru-RU" sz="1600" b="1" dirty="0">
                <a:solidFill>
                  <a:srgbClr val="FFFFFF"/>
                </a:solidFill>
              </a:rPr>
              <a:t>бюджета </a:t>
            </a:r>
            <a:r>
              <a:rPr lang="ru-RU" altLang="ru-RU" sz="1600" b="1" dirty="0" err="1">
                <a:solidFill>
                  <a:srgbClr val="FFFFFF"/>
                </a:solidFill>
              </a:rPr>
              <a:t>Лопанского</a:t>
            </a:r>
            <a:r>
              <a:rPr lang="ru-RU" altLang="ru-RU" sz="1600" b="1" dirty="0">
                <a:solidFill>
                  <a:srgbClr val="FFFFFF"/>
                </a:solidFill>
              </a:rPr>
              <a:t> сельского поселения Целинского района в 2020 году,</a:t>
            </a:r>
            <a:r>
              <a:rPr lang="ru-RU" altLang="ru-RU" sz="1600" b="1" i="1" dirty="0">
                <a:solidFill>
                  <a:srgbClr val="FFFFFF"/>
                </a:solidFill>
              </a:rPr>
              <a:t> тыс</a:t>
            </a:r>
            <a:r>
              <a:rPr lang="ru-RU" altLang="ru-RU" sz="1600" i="1" dirty="0">
                <a:solidFill>
                  <a:srgbClr val="FFFFFF"/>
                </a:solidFill>
              </a:rPr>
              <a:t>. рублей</a:t>
            </a:r>
          </a:p>
        </p:txBody>
      </p:sp>
      <p:graphicFrame>
        <p:nvGraphicFramePr>
          <p:cNvPr id="2" name="Содержимое 6">
            <a:extLst>
              <a:ext uri="{FF2B5EF4-FFF2-40B4-BE49-F238E27FC236}">
                <a16:creationId xmlns:a16="http://schemas.microsoft.com/office/drawing/2014/main" id="{D24A38C2-5E94-469E-BFB5-9993FE3493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485108"/>
              </p:ext>
            </p:extLst>
          </p:nvPr>
        </p:nvGraphicFramePr>
        <p:xfrm>
          <a:off x="577850" y="2376488"/>
          <a:ext cx="8316913" cy="3979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Номер слайда 3">
            <a:extLst>
              <a:ext uri="{FF2B5EF4-FFF2-40B4-BE49-F238E27FC236}">
                <a16:creationId xmlns:a16="http://schemas.microsoft.com/office/drawing/2014/main" id="{42A38476-B683-4CED-87AF-32DBC64990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B6B5D2-566E-4696-B6F1-AD651018D18C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62B641-4743-42EE-A3C7-348998DA9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60350"/>
            <a:ext cx="8607425" cy="115411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hangingPunct="1">
              <a:defRPr/>
            </a:pPr>
            <a:r>
              <a:rPr lang="ru-RU" altLang="ru-RU" sz="2400" b="1" dirty="0">
                <a:solidFill>
                  <a:srgbClr val="FFFFFF"/>
                </a:solidFill>
              </a:rPr>
              <a:t>Безвозмездные поступления из вышестоящих бюджетов  ,</a:t>
            </a:r>
            <a:br>
              <a:rPr lang="en-US" altLang="ru-RU" sz="2400" dirty="0">
                <a:solidFill>
                  <a:srgbClr val="FFFFFF"/>
                </a:solidFill>
              </a:rPr>
            </a:br>
            <a:r>
              <a:rPr lang="ru-RU" altLang="ru-RU" sz="2400" dirty="0">
                <a:solidFill>
                  <a:srgbClr val="FFFFFF"/>
                </a:solidFill>
              </a:rPr>
              <a:t> тыс. рублей</a:t>
            </a:r>
            <a:endParaRPr lang="ru-RU" altLang="ru-RU" sz="2400" i="1" dirty="0">
              <a:solidFill>
                <a:srgbClr val="FFFFFF"/>
              </a:solidFill>
            </a:endParaRPr>
          </a:p>
        </p:txBody>
      </p:sp>
      <p:graphicFrame>
        <p:nvGraphicFramePr>
          <p:cNvPr id="13315" name="Диаграмма 5">
            <a:extLst>
              <a:ext uri="{FF2B5EF4-FFF2-40B4-BE49-F238E27FC236}">
                <a16:creationId xmlns:a16="http://schemas.microsoft.com/office/drawing/2014/main" id="{223F8606-9CD4-4843-BCAC-9D27AEF85BF7}"/>
              </a:ext>
            </a:extLst>
          </p:cNvPr>
          <p:cNvGraphicFramePr>
            <a:graphicFrameLocks/>
          </p:cNvGraphicFramePr>
          <p:nvPr/>
        </p:nvGraphicFramePr>
        <p:xfrm>
          <a:off x="427038" y="1654175"/>
          <a:ext cx="8339137" cy="488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8229600" imgH="4705235" progId="Excel.Chart.8">
                  <p:embed/>
                </p:oleObj>
              </mc:Choice>
              <mc:Fallback>
                <p:oleObj name="Chart" r:id="rId3" imgW="8229600" imgH="4705235" progId="Excel.Chart.8">
                  <p:embed/>
                  <p:pic>
                    <p:nvPicPr>
                      <p:cNvPr id="0" name="Диаграмма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8" y="1654175"/>
                        <a:ext cx="8339137" cy="488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Номер слайда 18">
            <a:extLst>
              <a:ext uri="{FF2B5EF4-FFF2-40B4-BE49-F238E27FC236}">
                <a16:creationId xmlns:a16="http://schemas.microsoft.com/office/drawing/2014/main" id="{C0DBE589-1A6A-430C-AE52-B528247800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F13EAB-5A69-4CDF-B418-0E249DC96F91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E6F05D-5468-45C5-9AB2-BB525EC24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274638"/>
            <a:ext cx="8643938" cy="65405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/>
              <a:t>Динамика расходов бюджета</a:t>
            </a:r>
            <a:r>
              <a:rPr lang="ru-RU" sz="2800" dirty="0"/>
              <a:t>, </a:t>
            </a:r>
            <a:r>
              <a:rPr lang="ru-RU" sz="2800" i="1" dirty="0"/>
              <a:t>тыс. рублей</a:t>
            </a:r>
          </a:p>
        </p:txBody>
      </p:sp>
      <p:graphicFrame>
        <p:nvGraphicFramePr>
          <p:cNvPr id="15363" name="Диаграмма 3">
            <a:extLst>
              <a:ext uri="{FF2B5EF4-FFF2-40B4-BE49-F238E27FC236}">
                <a16:creationId xmlns:a16="http://schemas.microsoft.com/office/drawing/2014/main" id="{AE6B58B0-A2AC-445C-A1DB-9DB9387D544D}"/>
              </a:ext>
            </a:extLst>
          </p:cNvPr>
          <p:cNvGraphicFramePr>
            <a:graphicFrameLocks/>
          </p:cNvGraphicFramePr>
          <p:nvPr/>
        </p:nvGraphicFramePr>
        <p:xfrm>
          <a:off x="328613" y="976313"/>
          <a:ext cx="9166225" cy="568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8848833" imgH="5476760" progId="Excel.Chart.8">
                  <p:embed/>
                </p:oleObj>
              </mc:Choice>
              <mc:Fallback>
                <p:oleObj name="Chart" r:id="rId3" imgW="8848833" imgH="5476760" progId="Excel.Chart.8">
                  <p:embed/>
                  <p:pic>
                    <p:nvPicPr>
                      <p:cNvPr id="0" name="Диаграмма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3" y="976313"/>
                        <a:ext cx="9166225" cy="568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Номер слайда 8">
            <a:extLst>
              <a:ext uri="{FF2B5EF4-FFF2-40B4-BE49-F238E27FC236}">
                <a16:creationId xmlns:a16="http://schemas.microsoft.com/office/drawing/2014/main" id="{91F2159D-1E96-4A98-9FA5-889FF5C7F7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68BBDB-61F4-4549-9823-FEB7C8726483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4016</TotalTime>
  <Words>620</Words>
  <Application>Microsoft Office PowerPoint</Application>
  <PresentationFormat>Экран (4:3)</PresentationFormat>
  <Paragraphs>121</Paragraphs>
  <Slides>11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Chart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показатели исполнения бюджета Лопанского сельского поселения Целинского района  за 2020 год, тыс. рублей</vt:lpstr>
      <vt:lpstr>Динамика доходов бюджета Лопанского сельского поселения Целинского района,      тыс. рублей</vt:lpstr>
      <vt:lpstr>Объём и структура налоговых и неналоговых доходов  бюджета Лопанского сельского поселения Целинского района в 2020 году, тыс. рублей</vt:lpstr>
      <vt:lpstr>Безвозмездные поступления из вышестоящих бюджетов  ,  тыс. рублей</vt:lpstr>
      <vt:lpstr>Динамика расходов бюджета, тыс. рублей</vt:lpstr>
      <vt:lpstr>Структура расходов  бюджета в 2020 году, тыс. руб.</vt:lpstr>
      <vt:lpstr>Сравнительный анализ расходов на жилищно-коммунальное хозяйство, тыс. рублей</vt:lpstr>
    </vt:vector>
  </TitlesOfParts>
  <Company>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Новочеркасска на 2011 год</dc:title>
  <dc:creator>User63</dc:creator>
  <cp:lastModifiedBy>Пользователь</cp:lastModifiedBy>
  <cp:revision>703</cp:revision>
  <cp:lastPrinted>2014-04-18T06:06:02Z</cp:lastPrinted>
  <dcterms:created xsi:type="dcterms:W3CDTF">2010-11-29T06:22:39Z</dcterms:created>
  <dcterms:modified xsi:type="dcterms:W3CDTF">2021-05-24T07:44:54Z</dcterms:modified>
</cp:coreProperties>
</file>