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7" r:id="rId2"/>
    <p:sldId id="258" r:id="rId3"/>
    <p:sldId id="256" r:id="rId4"/>
    <p:sldId id="267" r:id="rId5"/>
    <p:sldId id="262" r:id="rId6"/>
    <p:sldId id="266" r:id="rId7"/>
    <p:sldId id="265" r:id="rId8"/>
    <p:sldId id="276" r:id="rId9"/>
    <p:sldId id="270" r:id="rId10"/>
    <p:sldId id="271" r:id="rId11"/>
    <p:sldId id="284" r:id="rId12"/>
    <p:sldId id="272" r:id="rId13"/>
    <p:sldId id="259" r:id="rId14"/>
    <p:sldId id="285" r:id="rId15"/>
    <p:sldId id="268" r:id="rId16"/>
    <p:sldId id="263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78" autoAdjust="0"/>
    <p:restoredTop sz="86380" autoAdjust="0"/>
  </p:normalViewPr>
  <p:slideViewPr>
    <p:cSldViewPr>
      <p:cViewPr varScale="1">
        <p:scale>
          <a:sx n="63" d="100"/>
          <a:sy n="63" d="100"/>
        </p:scale>
        <p:origin x="20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42706254778089642"/>
          <c:y val="0"/>
        </c:manualLayout>
      </c:layout>
      <c:overlay val="0"/>
      <c:spPr>
        <a:noFill/>
        <a:ln w="29235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77402349738985"/>
          <c:y val="9.723534923855813E-2"/>
          <c:w val="0.86223277909738716"/>
          <c:h val="0.748703579282941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999FF"/>
            </a:solidFill>
            <a:ln w="14617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Лист1!$A$2:$A$11</c:f>
              <c:strCache>
                <c:ptCount val="7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  <c:pt idx="3">
                  <c:v>2023г.</c:v>
                </c:pt>
                <c:pt idx="4">
                  <c:v>2024г.</c:v>
                </c:pt>
                <c:pt idx="5">
                  <c:v>2022г.</c:v>
                </c:pt>
                <c:pt idx="6">
                  <c:v>2023г.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10805.3</c:v>
                </c:pt>
                <c:pt idx="1">
                  <c:v>11308.5</c:v>
                </c:pt>
                <c:pt idx="2">
                  <c:v>11134</c:v>
                </c:pt>
                <c:pt idx="3">
                  <c:v>11397.7</c:v>
                </c:pt>
                <c:pt idx="4">
                  <c:v>11397.7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9D-43A3-88F8-C45D8A6F4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793376"/>
        <c:axId val="1"/>
        <c:axId val="0"/>
      </c:bar3DChart>
      <c:catAx>
        <c:axId val="45979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9793376"/>
        <c:crosses val="autoZero"/>
        <c:crossBetween val="between"/>
      </c:valAx>
      <c:spPr>
        <a:noFill/>
        <a:ln w="2537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3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9560759515209E-2"/>
          <c:y val="3.9275855283936213E-2"/>
          <c:w val="0.96504392404847905"/>
          <c:h val="0.90553345000117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2253,9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B2B-4B20-914B-54041238FC2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2411,0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B2B-4B20-914B-54041238FC2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2443,7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B2B-4B20-914B-54041238FC2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2593,7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B2B-4B20-914B-54041238FC2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2593,7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B2B-4B20-914B-54041238FC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2020г.</c:v>
                </c:pt>
                <c:pt idx="1">
                  <c:v>Бюджет 2021г.</c:v>
                </c:pt>
                <c:pt idx="2">
                  <c:v>Проект 2022г.</c:v>
                </c:pt>
                <c:pt idx="3">
                  <c:v>Проект 2023г.</c:v>
                </c:pt>
                <c:pt idx="4">
                  <c:v>Проект 2024г.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2012</c:v>
                </c:pt>
                <c:pt idx="1">
                  <c:v>2124</c:v>
                </c:pt>
                <c:pt idx="2" formatCode="General">
                  <c:v>1995.8</c:v>
                </c:pt>
                <c:pt idx="3" formatCode="General">
                  <c:v>2098.6</c:v>
                </c:pt>
                <c:pt idx="4">
                  <c:v>2218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5-4CFF-8D1E-02C155FEF6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2020г.</c:v>
                </c:pt>
                <c:pt idx="1">
                  <c:v>Бюджет 2021г.</c:v>
                </c:pt>
                <c:pt idx="2">
                  <c:v>Проект 2022г.</c:v>
                </c:pt>
                <c:pt idx="3">
                  <c:v>Проект 2023г.</c:v>
                </c:pt>
                <c:pt idx="4">
                  <c:v>Проект 2024г.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F625-4CFF-8D1E-02C155FEF6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2020г.</c:v>
                </c:pt>
                <c:pt idx="1">
                  <c:v>Бюджет 2021г.</c:v>
                </c:pt>
                <c:pt idx="2">
                  <c:v>Проект 2022г.</c:v>
                </c:pt>
                <c:pt idx="3">
                  <c:v>Проект 2023г.</c:v>
                </c:pt>
                <c:pt idx="4">
                  <c:v>Проект 2024г.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F625-4CFF-8D1E-02C155FEF6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6750568"/>
        <c:axId val="386745320"/>
      </c:barChart>
      <c:catAx>
        <c:axId val="386750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745320"/>
        <c:crosses val="autoZero"/>
        <c:auto val="1"/>
        <c:lblAlgn val="ctr"/>
        <c:lblOffset val="100"/>
        <c:noMultiLvlLbl val="0"/>
      </c:catAx>
      <c:valAx>
        <c:axId val="386745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750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074907349905358E-2"/>
          <c:w val="0.62279658615448508"/>
          <c:h val="0.9479250926500946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9595-43B5-8B02-10BA83E4FD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595-43B5-8B02-10BA83E4FD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595-43B5-8B02-10BA83E4FD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595-43B5-8B02-10BA83E4FD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595-43B5-8B02-10BA83E4FD07}"/>
              </c:ext>
            </c:extLst>
          </c:dPt>
          <c:cat>
            <c:strRef>
              <c:f>Лист1!$A$2:$A$6</c:f>
              <c:strCache>
                <c:ptCount val="5"/>
                <c:pt idx="0">
                  <c:v>НДФЛ - 2443,7</c:v>
                </c:pt>
                <c:pt idx="1">
                  <c:v>Налоги на совокупный доход -1898,4,</c:v>
                </c:pt>
                <c:pt idx="2">
                  <c:v>Налоги на имущество - 6672,9</c:v>
                </c:pt>
                <c:pt idx="3">
                  <c:v>Госпошлина - 9,3</c:v>
                </c:pt>
                <c:pt idx="4">
                  <c:v>Неналоговые доходы - 109,7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21.9</c:v>
                </c:pt>
                <c:pt idx="1">
                  <c:v>17.100000000000001</c:v>
                </c:pt>
                <c:pt idx="2">
                  <c:v>59.9</c:v>
                </c:pt>
                <c:pt idx="3">
                  <c:v>0.1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95-43B5-8B02-10BA83E4F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759">
          <a:noFill/>
        </a:ln>
      </c:spPr>
    </c:plotArea>
    <c:legend>
      <c:legendPos val="r"/>
      <c:layout>
        <c:manualLayout>
          <c:xMode val="edge"/>
          <c:yMode val="edge"/>
          <c:x val="5.7485024379360317E-2"/>
          <c:y val="0.82446805111520849"/>
          <c:w val="0.88143715954081026"/>
          <c:h val="0.14539021488460735"/>
        </c:manualLayout>
      </c:layout>
      <c:overlay val="0"/>
      <c:spPr>
        <a:noFill/>
        <a:ln w="27759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39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3251,0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11A-4C6E-9FA5-15E26F5E033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2242,0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11A-4C6E-9FA5-15E26F5E033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5124,7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11A-4C6E-9FA5-15E26F5E033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4157,3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11A-4C6E-9FA5-15E26F5E033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3515,2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11A-4C6E-9FA5-15E26F5E03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2020г.</c:v>
                </c:pt>
                <c:pt idx="1">
                  <c:v>Бюджет 2021г.</c:v>
                </c:pt>
                <c:pt idx="2">
                  <c:v>Проект 2022г.</c:v>
                </c:pt>
                <c:pt idx="3">
                  <c:v>Проект 2023г.</c:v>
                </c:pt>
                <c:pt idx="4">
                  <c:v>Проект 2024г.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4847.8999999999996</c:v>
                </c:pt>
                <c:pt idx="1">
                  <c:v>3251</c:v>
                </c:pt>
                <c:pt idx="2">
                  <c:v>207.5</c:v>
                </c:pt>
                <c:pt idx="3">
                  <c:v>220.2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7-4D9D-82A7-70B3D474D6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2020г.</c:v>
                </c:pt>
                <c:pt idx="1">
                  <c:v>Бюджет 2021г.</c:v>
                </c:pt>
                <c:pt idx="2">
                  <c:v>Проект 2022г.</c:v>
                </c:pt>
                <c:pt idx="3">
                  <c:v>Проект 2023г.</c:v>
                </c:pt>
                <c:pt idx="4">
                  <c:v>Проект 2024г.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AC37-4D9D-82A7-70B3D474D62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2020г.</c:v>
                </c:pt>
                <c:pt idx="1">
                  <c:v>Бюджет 2021г.</c:v>
                </c:pt>
                <c:pt idx="2">
                  <c:v>Проект 2022г.</c:v>
                </c:pt>
                <c:pt idx="3">
                  <c:v>Проект 2023г.</c:v>
                </c:pt>
                <c:pt idx="4">
                  <c:v>Проект 2024г.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AC37-4D9D-82A7-70B3D474D6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283094608"/>
        <c:axId val="226707072"/>
      </c:barChart>
      <c:catAx>
        <c:axId val="283094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707072"/>
        <c:crosses val="autoZero"/>
        <c:auto val="1"/>
        <c:lblAlgn val="ctr"/>
        <c:lblOffset val="100"/>
        <c:noMultiLvlLbl val="0"/>
      </c:catAx>
      <c:valAx>
        <c:axId val="22670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09460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8T13:59:04.486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0.18182</cdr:x>
      <cdr:y>0.16197</cdr:y>
    </cdr:from>
    <cdr:to>
      <cdr:x>0.2942</cdr:x>
      <cdr:y>0.35337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0.70911</cdr:x>
      <cdr:y>0.05036</cdr:y>
    </cdr:from>
    <cdr:to>
      <cdr:x>0.82449</cdr:x>
      <cdr:y>0.21126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88632" y="288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209549C-1921-4002-A830-73D6E4B643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F305239-2470-4F2B-9493-F2C5307861D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444276-3912-4DA1-8EC6-5C3120518E44}" type="datetimeFigureOut">
              <a:rPr lang="ru-RU"/>
              <a:pPr>
                <a:defRPr/>
              </a:pPr>
              <a:t>18.11.2021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D94991D-0E11-474C-B36A-BFBAA1901E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B778E844-4D5C-4D86-9CD4-D8B698ACA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D309B3-3E9B-4D44-9328-977396A437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91B82A-BB27-4B04-85B9-377F22EE95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563495-D124-4103-A5DE-C407023B02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id="{66346158-C3D7-42CB-BCEB-7EFFF30719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id="{7C9580AF-6E13-4D1F-AB83-09E55E2581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id="{88B0DB89-B612-441D-9CDE-51C33E4F22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48293A-4A1C-4B03-8280-4293920A2FB2}" type="slidenum">
              <a:rPr lang="ru-RU" altLang="ru-RU" smtClean="0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>
            <a:extLst>
              <a:ext uri="{FF2B5EF4-FFF2-40B4-BE49-F238E27FC236}">
                <a16:creationId xmlns:a16="http://schemas.microsoft.com/office/drawing/2014/main" id="{8466E52C-945D-46A4-A7AA-1263AFFFDB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>
            <a:extLst>
              <a:ext uri="{FF2B5EF4-FFF2-40B4-BE49-F238E27FC236}">
                <a16:creationId xmlns:a16="http://schemas.microsoft.com/office/drawing/2014/main" id="{EAFAF007-0903-4C86-8F82-233E633DE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8196" name="Номер слайда 3">
            <a:extLst>
              <a:ext uri="{FF2B5EF4-FFF2-40B4-BE49-F238E27FC236}">
                <a16:creationId xmlns:a16="http://schemas.microsoft.com/office/drawing/2014/main" id="{B9DAA173-51DF-460E-A866-B8C8BF058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8CA81E-CADE-4F57-9ECC-087FC210B0F0}" type="slidenum">
              <a:rPr lang="ru-RU" altLang="ru-RU" smtClean="0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:a16="http://schemas.microsoft.com/office/drawing/2014/main" id="{BC497361-4576-4798-8E5B-694F9150D8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>
            <a:extLst>
              <a:ext uri="{FF2B5EF4-FFF2-40B4-BE49-F238E27FC236}">
                <a16:creationId xmlns:a16="http://schemas.microsoft.com/office/drawing/2014/main" id="{EBD8096B-EB0B-4668-82AE-5811B1CE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244" name="Номер слайда 3">
            <a:extLst>
              <a:ext uri="{FF2B5EF4-FFF2-40B4-BE49-F238E27FC236}">
                <a16:creationId xmlns:a16="http://schemas.microsoft.com/office/drawing/2014/main" id="{0359788D-0158-4AE6-884B-1876C59C43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712719-08F1-4C57-AB76-DA3FB0C8843C}" type="slidenum">
              <a:rPr lang="ru-RU" altLang="ru-RU" smtClean="0">
                <a:latin typeface="Calibri" panose="020F0502020204030204" pitchFamily="34" charset="0"/>
              </a:rPr>
              <a:pPr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270827A4-1C7D-4DB4-AA9D-729B16C23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>
            <a:extLst>
              <a:ext uri="{FF2B5EF4-FFF2-40B4-BE49-F238E27FC236}">
                <a16:creationId xmlns:a16="http://schemas.microsoft.com/office/drawing/2014/main" id="{AE88B3EA-CDB2-4D91-BC2D-A0181EBA2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1DD6ABAF-926B-4F18-A6C5-DDB65B2720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85100A-5104-41A0-9228-4FF925A21503}" type="slidenum">
              <a:rPr lang="ru-RU" altLang="ru-RU" smtClean="0">
                <a:latin typeface="Calibri" panose="020F0502020204030204" pitchFamily="34" charset="0"/>
              </a:rPr>
              <a:pPr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>
            <a:extLst>
              <a:ext uri="{FF2B5EF4-FFF2-40B4-BE49-F238E27FC236}">
                <a16:creationId xmlns:a16="http://schemas.microsoft.com/office/drawing/2014/main" id="{3C310CCA-7A02-4542-9A04-DADAF167D4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>
            <a:extLst>
              <a:ext uri="{FF2B5EF4-FFF2-40B4-BE49-F238E27FC236}">
                <a16:creationId xmlns:a16="http://schemas.microsoft.com/office/drawing/2014/main" id="{DA88533B-5FA1-4403-B2B0-FC4EF90D0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4340" name="Номер слайда 3">
            <a:extLst>
              <a:ext uri="{FF2B5EF4-FFF2-40B4-BE49-F238E27FC236}">
                <a16:creationId xmlns:a16="http://schemas.microsoft.com/office/drawing/2014/main" id="{9AC7716F-D0C7-48F5-AEB2-E2D20F3F0D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DDA24C-E13A-43A8-A202-E0E6C5AF859B}" type="slidenum">
              <a:rPr lang="ru-RU" altLang="ru-RU" smtClean="0">
                <a:latin typeface="Calibri" panose="020F0502020204030204" pitchFamily="34" charset="0"/>
              </a:rPr>
              <a:pPr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>
            <a:extLst>
              <a:ext uri="{FF2B5EF4-FFF2-40B4-BE49-F238E27FC236}">
                <a16:creationId xmlns:a16="http://schemas.microsoft.com/office/drawing/2014/main" id="{A1E79CFE-6EAE-4868-BFB7-93B1E20C1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>
            <a:extLst>
              <a:ext uri="{FF2B5EF4-FFF2-40B4-BE49-F238E27FC236}">
                <a16:creationId xmlns:a16="http://schemas.microsoft.com/office/drawing/2014/main" id="{B1EC966F-FAB3-469A-AAE8-94DEFBC57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1508" name="Номер слайда 3">
            <a:extLst>
              <a:ext uri="{FF2B5EF4-FFF2-40B4-BE49-F238E27FC236}">
                <a16:creationId xmlns:a16="http://schemas.microsoft.com/office/drawing/2014/main" id="{1BCDB153-2B12-4BDE-BE7E-7D292C00AE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1EE855-4A24-43EE-A339-99D92FE125E7}" type="slidenum">
              <a:rPr lang="ru-RU" altLang="ru-RU" smtClean="0">
                <a:latin typeface="Calibri" panose="020F0502020204030204" pitchFamily="34" charset="0"/>
              </a:rPr>
              <a:pPr/>
              <a:t>13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>
            <a:extLst>
              <a:ext uri="{FF2B5EF4-FFF2-40B4-BE49-F238E27FC236}">
                <a16:creationId xmlns:a16="http://schemas.microsoft.com/office/drawing/2014/main" id="{0A7FCE1C-CC5D-430B-A823-A53A35EE58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>
            <a:extLst>
              <a:ext uri="{FF2B5EF4-FFF2-40B4-BE49-F238E27FC236}">
                <a16:creationId xmlns:a16="http://schemas.microsoft.com/office/drawing/2014/main" id="{1F486469-2585-44A8-B70D-0273F2FBF0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4580" name="Номер слайда 3">
            <a:extLst>
              <a:ext uri="{FF2B5EF4-FFF2-40B4-BE49-F238E27FC236}">
                <a16:creationId xmlns:a16="http://schemas.microsoft.com/office/drawing/2014/main" id="{50D2D621-C17D-4102-94EE-D21BAAC962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D0C6FD-FC2F-4F7D-BB74-195E7A5E938B}" type="slidenum">
              <a:rPr lang="ru-RU" altLang="ru-RU" smtClean="0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C76C0-36A8-481B-BB0D-24F684FFB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DEEB2-60BF-4BE5-903D-E7FF40EF7843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51E126-2DC4-40EE-8044-0F41C3D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8F6FEE-D058-4325-9258-D55C75D6F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535FD-D987-4204-8A58-40EF4D103B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3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07614E-B925-409B-AE3B-D7CAC808E0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8AEEC-71E8-4631-A98C-F136975AE176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D54ECE-9D94-4450-98C5-55E5704B9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431808-9735-4AD6-AF52-4C90F20FB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64A27-7842-4319-9AAD-F1D48EB24C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693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77FA7-48C4-40A2-B77A-037E2BD69D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D3B8-6B94-4A7A-8FAB-7E7A1B87F114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E39C23-9FB8-4756-8ED8-E4E3B0AACA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29FDFC-8A6B-4FED-BA5E-02741E593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11852-7976-4BFE-8CF1-6036DBE420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0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4CBD51-E884-40A3-9F92-7E344B90DA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7EA7D-48D5-4E82-87FF-D4571D864270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4952CA-958E-4027-BCC1-83FACEB30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525163-472B-43C9-A026-469A8BFBDA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2FE2-E326-4D09-B08D-E0D18DB94D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880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D08794-A418-44FB-8164-5DEB33FB1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A1791-4CF9-4882-9F4C-1B81B91325C2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EBD949-32FF-43D0-BB0D-191884E2E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4A352C-7A72-4454-BEF8-CD6F39F338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BEBB1-72E8-403D-A288-7B4497DD04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285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E92CD0-3C78-4E39-81CA-7AC429AB6C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A7CC8-BF3D-4C06-9BA5-7E4747F99054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818C95-34C3-419D-8C4C-7ED3173E1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C894B5-981A-47EE-805E-42B618EA3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BB4CD-5525-47E9-89E9-A960728063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5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68E59A-ABA0-4DE7-928E-256A2A9B80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D94C-B19F-4ED8-8F52-83BBDB913C75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022DDE-5451-4743-AEF7-C75CB61C03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4F59B7-CF87-4641-885C-8C8F980FD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189C-8412-4BA9-A150-F5C1328D59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156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B78B257-6DEB-4A3A-AE1F-73773DA221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EB82E-AF99-4DAB-8055-C784A9A7ABB7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437AB8-2024-4621-A33A-25DAF37E6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358CE9-8A64-4A19-9895-7383216AA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93545-F25E-4943-B87B-4A59AA4C88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53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28583F-E8D9-4EC9-B592-731BB987D2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21EBC-B0B9-49F8-BEC3-60B9F5957BF2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1AAD18-07DB-404A-9AD5-B6648C89E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49DAC-2932-4B11-9C0E-A275D26FD5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9932F-8BED-4798-A481-7E0A486351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353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A16FE2-87B4-451D-9B6D-34BBF4CDD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30A2-5BA8-4718-90D0-371A9735FBFD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707D2B-C4BE-4C5D-97EF-D7E9B8BCF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4C2E2B-EE26-49EF-A056-441E4B3838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0FCBC-BA18-4472-B2F1-AA6B2F96E1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575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E71675-E2EE-4825-BFAB-EC0DB915D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0A291-1772-48AD-860C-A3FF498F7B61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AE4BA5-289E-43EC-B121-BD1F5E6C1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D60D6-148B-4E6B-BA06-360ED905C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99509-62C8-436B-8C7B-CCE4A29D0F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744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570159-96AE-49B4-9864-4A5E09BBA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0BEB5E-1A15-42B3-9AFB-4B10A13BC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173589F7-C079-4B37-8D05-367EECAC93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6670B8-B40A-468F-A685-DAE30442EC13}" type="datetimeFigureOut">
              <a:rPr lang="ru-RU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984AB73E-54CF-4073-925D-1CAAE52BB4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2D803BEA-B64A-4031-A898-B7C39A5D8B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DD0D4F7-86AB-4F33-93C1-192CE76417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>
            <a:extLst>
              <a:ext uri="{FF2B5EF4-FFF2-40B4-BE49-F238E27FC236}">
                <a16:creationId xmlns:a16="http://schemas.microsoft.com/office/drawing/2014/main" id="{D8F08E5B-ED3C-486A-9462-63E27A372C0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84213" y="260350"/>
            <a:ext cx="7920037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>
                <a:solidFill>
                  <a:schemeClr val="accent2"/>
                </a:solidFill>
              </a:rPr>
              <a:t>Администрация Лопанского сельского поселения</a:t>
            </a: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021103F8-8DA7-4A6F-9FE0-4B827806DA93}"/>
              </a:ext>
            </a:extLst>
          </p:cNvPr>
          <p:cNvSpPr/>
          <p:nvPr/>
        </p:nvSpPr>
        <p:spPr>
          <a:xfrm>
            <a:off x="179388" y="3429000"/>
            <a:ext cx="8429625" cy="27162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Проект бюджета</a:t>
            </a: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Лопанского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на 2022-2024</a:t>
            </a: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г</a:t>
            </a: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оды</a:t>
            </a:r>
          </a:p>
        </p:txBody>
      </p:sp>
      <p:pic>
        <p:nvPicPr>
          <p:cNvPr id="3076" name="Picture 7">
            <a:extLst>
              <a:ext uri="{FF2B5EF4-FFF2-40B4-BE49-F238E27FC236}">
                <a16:creationId xmlns:a16="http://schemas.microsoft.com/office/drawing/2014/main" id="{95050287-F02F-4EBC-AF0F-B30C9EC10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268413"/>
            <a:ext cx="331311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6E76DBBD-E290-40EF-918A-2EBA361AF2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500" b="1" dirty="0"/>
              <a:t>Дотация бюджету </a:t>
            </a:r>
            <a:r>
              <a:rPr lang="ru-RU" altLang="ru-RU" sz="2500" b="1" dirty="0" err="1"/>
              <a:t>Лопанского</a:t>
            </a:r>
            <a:r>
              <a:rPr lang="ru-RU" altLang="ru-RU" sz="2500" b="1" dirty="0"/>
              <a:t> сельского поселения Целинского района на 2014-2024 годы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793DD-8078-492E-A4BF-6867FFA4E90E}"/>
              </a:ext>
            </a:extLst>
          </p:cNvPr>
          <p:cNvSpPr txBox="1"/>
          <p:nvPr/>
        </p:nvSpPr>
        <p:spPr>
          <a:xfrm rot="5400000">
            <a:off x="7020272" y="1340768"/>
            <a:ext cx="110107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Тыс.руб.</a:t>
            </a:r>
          </a:p>
        </p:txBody>
      </p:sp>
      <p:graphicFrame>
        <p:nvGraphicFramePr>
          <p:cNvPr id="17412" name="Диаграмма 5">
            <a:extLst>
              <a:ext uri="{FF2B5EF4-FFF2-40B4-BE49-F238E27FC236}">
                <a16:creationId xmlns:a16="http://schemas.microsoft.com/office/drawing/2014/main" id="{79629652-AAD2-4F3F-9438-083EA62951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495860"/>
              </p:ext>
            </p:extLst>
          </p:nvPr>
        </p:nvGraphicFramePr>
        <p:xfrm>
          <a:off x="481013" y="1700808"/>
          <a:ext cx="8259762" cy="464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Chart" r:id="rId3" imgW="8058279" imgH="4533785" progId="Excel.Chart.8">
                  <p:embed/>
                </p:oleObj>
              </mc:Choice>
              <mc:Fallback>
                <p:oleObj name="Chart" r:id="rId3" imgW="8058279" imgH="4533785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1700808"/>
                        <a:ext cx="8259762" cy="464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48179-E9BF-46E2-A178-3754AF87376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142875"/>
            <a:ext cx="7772400" cy="7858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500" dirty="0"/>
              <a:t>Объемы межбюджетных трансфертов бюджету </a:t>
            </a:r>
            <a:r>
              <a:rPr lang="ru-RU" sz="2500" dirty="0" err="1"/>
              <a:t>Лопанского</a:t>
            </a:r>
            <a:r>
              <a:rPr lang="ru-RU" sz="2500" dirty="0"/>
              <a:t> сельского поселения </a:t>
            </a:r>
            <a:r>
              <a:rPr lang="ru-RU" sz="2500" dirty="0" err="1"/>
              <a:t>Целинского</a:t>
            </a:r>
            <a:r>
              <a:rPr lang="ru-RU" sz="2500" dirty="0"/>
              <a:t>  района</a:t>
            </a:r>
          </a:p>
        </p:txBody>
      </p:sp>
      <p:sp>
        <p:nvSpPr>
          <p:cNvPr id="18435" name="Подзаголовок 2">
            <a:extLst>
              <a:ext uri="{FF2B5EF4-FFF2-40B4-BE49-F238E27FC236}">
                <a16:creationId xmlns:a16="http://schemas.microsoft.com/office/drawing/2014/main" id="{5FEB776B-DA46-414D-ADBB-2F8A6425BE1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 flipH="1">
            <a:off x="6659563" y="7029450"/>
            <a:ext cx="2530475" cy="20875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>
                <a:solidFill>
                  <a:srgbClr val="898989"/>
                </a:solidFill>
              </a:rPr>
              <a:t>  </a:t>
            </a:r>
          </a:p>
        </p:txBody>
      </p:sp>
      <p:graphicFrame>
        <p:nvGraphicFramePr>
          <p:cNvPr id="14399" name="Group 63">
            <a:extLst>
              <a:ext uri="{FF2B5EF4-FFF2-40B4-BE49-F238E27FC236}">
                <a16:creationId xmlns:a16="http://schemas.microsoft.com/office/drawing/2014/main" id="{6B77154F-ED18-401A-A86A-A7F6FAADF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03899"/>
              </p:ext>
            </p:extLst>
          </p:nvPr>
        </p:nvGraphicFramePr>
        <p:xfrm>
          <a:off x="142875" y="1397000"/>
          <a:ext cx="8858250" cy="4560890"/>
        </p:xfrm>
        <a:graphic>
          <a:graphicData uri="http://schemas.openxmlformats.org/drawingml/2006/table">
            <a:tbl>
              <a:tblPr/>
              <a:tblGrid>
                <a:gridCol w="2196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54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ние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 роста к 2022г., в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 роста к 2023 году, в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3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ИТОГО, </a:t>
                      </a: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5124,7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4157,3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3515,2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Дотации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4881,9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3905,5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3515,0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0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242,8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251,8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103,7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8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МБТ из бюджета Целинского района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E8953AF8-E6C5-41E6-BDA9-24040870A18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14375" y="428625"/>
            <a:ext cx="8034338" cy="2071688"/>
          </a:xfrm>
        </p:spPr>
        <p:txBody>
          <a:bodyPr/>
          <a:lstStyle/>
          <a:p>
            <a:pPr eaLnBrk="1" hangingPunct="1"/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Расходы бюджета </a:t>
            </a:r>
            <a:r>
              <a:rPr lang="ru-RU" altLang="ru-RU" sz="2300" b="1" dirty="0" err="1">
                <a:solidFill>
                  <a:schemeClr val="folHlink"/>
                </a:solidFill>
              </a:rPr>
              <a:t>Лопанского</a:t>
            </a:r>
            <a:r>
              <a:rPr lang="ru-RU" altLang="ru-RU" sz="2300" b="1" dirty="0">
                <a:solidFill>
                  <a:schemeClr val="folHlink"/>
                </a:solidFill>
              </a:rPr>
              <a:t> сельского поселения</a:t>
            </a:r>
            <a:br>
              <a:rPr lang="ru-RU" altLang="ru-RU" sz="2300" b="1" dirty="0">
                <a:solidFill>
                  <a:schemeClr val="folHlink"/>
                </a:solidFill>
              </a:rPr>
            </a:br>
            <a:r>
              <a:rPr lang="ru-RU" altLang="ru-RU" sz="2300" b="1" dirty="0">
                <a:solidFill>
                  <a:schemeClr val="folHlink"/>
                </a:solidFill>
              </a:rPr>
              <a:t>Целинского района</a:t>
            </a:r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, </a:t>
            </a:r>
            <a:b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</a:br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формируемые в рамках муниципальных программ</a:t>
            </a:r>
            <a:r>
              <a:rPr lang="ru-RU" altLang="ru-RU" sz="2300" b="1" dirty="0">
                <a:solidFill>
                  <a:schemeClr val="folHlink"/>
                </a:solidFill>
              </a:rPr>
              <a:t> </a:t>
            </a:r>
            <a: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  <a:t> и непрограммные расходы</a:t>
            </a:r>
            <a:b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</a:br>
            <a:br>
              <a:rPr lang="ru-RU" altLang="ru-RU" sz="2300" b="1" dirty="0">
                <a:solidFill>
                  <a:schemeClr val="folHlink"/>
                </a:solidFill>
                <a:latin typeface="Candara" panose="020E0502030303020204" pitchFamily="34" charset="0"/>
              </a:rPr>
            </a:br>
            <a:r>
              <a:rPr lang="ru-RU" altLang="ru-RU" sz="2700" b="1" dirty="0">
                <a:latin typeface="Candara" panose="020E0502030303020204" pitchFamily="34" charset="0"/>
              </a:rPr>
              <a:t>   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2022                           2023                          20</a:t>
            </a:r>
            <a:r>
              <a:rPr lang="en-US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459" name="Подзаголовок 2">
            <a:extLst>
              <a:ext uri="{FF2B5EF4-FFF2-40B4-BE49-F238E27FC236}">
                <a16:creationId xmlns:a16="http://schemas.microsoft.com/office/drawing/2014/main" id="{2E6D96D2-48A6-47ED-BC51-C0A5D12EEA4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57188" y="2571750"/>
            <a:ext cx="8572500" cy="37131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altLang="ru-RU">
              <a:solidFill>
                <a:srgbClr val="898989"/>
              </a:solidFill>
            </a:endParaRPr>
          </a:p>
          <a:p>
            <a:pPr marL="0" indent="0" algn="just" eaLnBrk="1" hangingPunct="1">
              <a:buFontTx/>
              <a:buNone/>
            </a:pPr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DBD1F6-D726-4FE5-82A4-4F5BD290D822}"/>
              </a:ext>
            </a:extLst>
          </p:cNvPr>
          <p:cNvSpPr/>
          <p:nvPr/>
        </p:nvSpPr>
        <p:spPr>
          <a:xfrm>
            <a:off x="800073" y="2474906"/>
            <a:ext cx="2071701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10641,5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bg1"/>
                </a:solidFill>
              </a:rPr>
              <a:t>тыс.руб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B798C93-F99D-4850-8EC7-81C3552FE708}"/>
              </a:ext>
            </a:extLst>
          </p:cNvPr>
          <p:cNvSpPr/>
          <p:nvPr/>
        </p:nvSpPr>
        <p:spPr>
          <a:xfrm>
            <a:off x="6429388" y="2571744"/>
            <a:ext cx="2071702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8903,3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тыс.руб</a:t>
            </a:r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C14FCEE-3B19-4708-80A0-1ACE57E79EFA}"/>
              </a:ext>
            </a:extLst>
          </p:cNvPr>
          <p:cNvSpPr/>
          <p:nvPr/>
        </p:nvSpPr>
        <p:spPr>
          <a:xfrm>
            <a:off x="3571868" y="2571744"/>
            <a:ext cx="2143140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9656,9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 </a:t>
            </a:r>
            <a:r>
              <a:rPr lang="ru-RU" dirty="0" err="1"/>
              <a:t>руб</a:t>
            </a:r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C3896323-63CA-42E6-BD21-F39777C75EE3}"/>
              </a:ext>
            </a:extLst>
          </p:cNvPr>
          <p:cNvSpPr/>
          <p:nvPr/>
        </p:nvSpPr>
        <p:spPr>
          <a:xfrm>
            <a:off x="4857752" y="3214686"/>
            <a:ext cx="1285884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5898,1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тыс.ру,б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B47F444-417A-4A50-953C-2936DD6EF7B9}"/>
              </a:ext>
            </a:extLst>
          </p:cNvPr>
          <p:cNvSpPr/>
          <p:nvPr/>
        </p:nvSpPr>
        <p:spPr>
          <a:xfrm>
            <a:off x="2143296" y="3407954"/>
            <a:ext cx="1325644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5617,2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D09762B5-DDB7-4E49-91C7-DD633E1A3C2E}"/>
              </a:ext>
            </a:extLst>
          </p:cNvPr>
          <p:cNvSpPr/>
          <p:nvPr/>
        </p:nvSpPr>
        <p:spPr>
          <a:xfrm>
            <a:off x="7715272" y="3214686"/>
            <a:ext cx="1249216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6009,6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CDBCC0F4-DDEE-46FE-865E-47DD2A84C278}"/>
              </a:ext>
            </a:extLst>
          </p:cNvPr>
          <p:cNvSpPr/>
          <p:nvPr/>
        </p:nvSpPr>
        <p:spPr>
          <a:xfrm>
            <a:off x="857250" y="4714875"/>
            <a:ext cx="500063" cy="428625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7" name="TextBox 14">
            <a:extLst>
              <a:ext uri="{FF2B5EF4-FFF2-40B4-BE49-F238E27FC236}">
                <a16:creationId xmlns:a16="http://schemas.microsoft.com/office/drawing/2014/main" id="{7010EEC7-40DE-480E-8081-E303B5510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4692650"/>
            <a:ext cx="6858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libri" panose="020F0502020204030204" pitchFamily="34" charset="0"/>
              </a:rPr>
              <a:t>- расходы бюджета </a:t>
            </a:r>
            <a:r>
              <a:rPr lang="ru-RU" altLang="ru-RU" sz="1800" dirty="0" err="1"/>
              <a:t>Лопанского</a:t>
            </a:r>
            <a:r>
              <a:rPr lang="ru-RU" altLang="ru-RU" sz="1800" dirty="0"/>
              <a:t> сельского поселения Целинского района</a:t>
            </a:r>
            <a:r>
              <a:rPr lang="ru-RU" altLang="ru-RU" sz="1800" dirty="0">
                <a:latin typeface="Calibri" panose="020F0502020204030204" pitchFamily="34" charset="0"/>
              </a:rPr>
              <a:t>, формируемые в рамках муниципальных программ </a:t>
            </a:r>
            <a:r>
              <a:rPr lang="ru-RU" altLang="ru-RU" sz="1800" dirty="0" err="1"/>
              <a:t>Лопанского</a:t>
            </a:r>
            <a:r>
              <a:rPr lang="ru-RU" altLang="ru-RU" sz="1800" dirty="0"/>
              <a:t> сельского поселения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056DB617-AE8B-497E-9FBB-F89A6C1F543E}"/>
              </a:ext>
            </a:extLst>
          </p:cNvPr>
          <p:cNvSpPr/>
          <p:nvPr/>
        </p:nvSpPr>
        <p:spPr>
          <a:xfrm>
            <a:off x="857224" y="5643578"/>
            <a:ext cx="500066" cy="4286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71" name="TextBox 16">
            <a:extLst>
              <a:ext uri="{FF2B5EF4-FFF2-40B4-BE49-F238E27FC236}">
                <a16:creationId xmlns:a16="http://schemas.microsoft.com/office/drawing/2014/main" id="{9DB79DEA-AAAC-4CCC-BC0C-9FD54B4F9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5643563"/>
            <a:ext cx="6500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- непрограммные расходы бюджета </a:t>
            </a:r>
            <a:r>
              <a:rPr lang="ru-RU" altLang="ru-RU" sz="1800"/>
              <a:t>Лопанского сельского поселения Целинского района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D572C737-7055-450C-BD73-08434DB1BF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000" dirty="0">
                <a:solidFill>
                  <a:srgbClr val="558ED5"/>
                </a:solidFill>
              </a:rPr>
              <a:t>Доля муниципальных программ в общем объеме расходов, запланированных на реализацию муниципальных программ </a:t>
            </a:r>
            <a:r>
              <a:rPr lang="ru-RU" altLang="ru-RU" sz="2000" dirty="0" err="1">
                <a:solidFill>
                  <a:srgbClr val="558ED5"/>
                </a:solidFill>
              </a:rPr>
              <a:t>Лопанского</a:t>
            </a:r>
            <a:r>
              <a:rPr lang="ru-RU" altLang="ru-RU" sz="2000" dirty="0">
                <a:solidFill>
                  <a:srgbClr val="558ED5"/>
                </a:solidFill>
              </a:rPr>
              <a:t> сельского поселения Целинского района  в 2022 году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4767B019-FED1-4DEC-88A9-C7BCA9706103}"/>
              </a:ext>
            </a:extLst>
          </p:cNvPr>
          <p:cNvSpPr/>
          <p:nvPr/>
        </p:nvSpPr>
        <p:spPr>
          <a:xfrm>
            <a:off x="323850" y="1484313"/>
            <a:ext cx="2176463" cy="13033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Муниципальная политика 2,1%</a:t>
            </a:r>
            <a:endParaRPr lang="ru-RU" altLang="ru-RU" sz="1800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39823911-171A-418D-A0B5-9DDD8FECEBCF}"/>
              </a:ext>
            </a:extLst>
          </p:cNvPr>
          <p:cNvSpPr/>
          <p:nvPr/>
        </p:nvSpPr>
        <p:spPr>
          <a:xfrm>
            <a:off x="395288" y="4221163"/>
            <a:ext cx="2286000" cy="164623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Благоустройство территории </a:t>
            </a:r>
            <a:r>
              <a:rPr lang="ru-RU" altLang="ru-RU" sz="1400" dirty="0" err="1">
                <a:solidFill>
                  <a:srgbClr val="002060"/>
                </a:solidFill>
                <a:cs typeface="Arial" panose="020B0604020202020204" pitchFamily="34" charset="0"/>
              </a:rPr>
              <a:t>Лопанского</a:t>
            </a: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 сельского поселения-45,8%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594A895A-2F84-4C03-8E08-2C1B178666AC}"/>
              </a:ext>
            </a:extLst>
          </p:cNvPr>
          <p:cNvSpPr/>
          <p:nvPr/>
        </p:nvSpPr>
        <p:spPr>
          <a:xfrm>
            <a:off x="2627313" y="1484313"/>
            <a:ext cx="3529012" cy="136683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cs typeface="Arial" panose="020B0604020202020204" pitchFamily="34" charset="0"/>
              </a:rPr>
              <a:t>Обеспечение противодействия терроризму, экстремизму, коррупции, злоупотреблению наркотиками и их незаконному обороту-0,1%</a:t>
            </a:r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E41B9EC5-0900-41FE-9364-B15BC5D9AD6C}"/>
              </a:ext>
            </a:extLst>
          </p:cNvPr>
          <p:cNvSpPr/>
          <p:nvPr/>
        </p:nvSpPr>
        <p:spPr>
          <a:xfrm>
            <a:off x="6300788" y="1484313"/>
            <a:ext cx="2446337" cy="1223962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000" dirty="0">
                <a:cs typeface="Arial" panose="020B0604020202020204" pitchFamily="34" charset="0"/>
              </a:rPr>
              <a:t>Защита населения и территории  от чрезвычайных ситуаций, обеспечение пожарной безопасности и безопасности людей на водных объектах – 0,6%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000" dirty="0"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id="{8F64CC16-0D8C-4986-9E53-86A92576BBC9}"/>
              </a:ext>
            </a:extLst>
          </p:cNvPr>
          <p:cNvSpPr/>
          <p:nvPr/>
        </p:nvSpPr>
        <p:spPr>
          <a:xfrm>
            <a:off x="6443663" y="4221163"/>
            <a:ext cx="1944687" cy="16462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cs typeface="Arial" panose="020B0604020202020204" pitchFamily="34" charset="0"/>
              </a:rPr>
              <a:t>Энергоэффективность и развитие энергетики 1,0%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E1D43833-AF01-4277-AAAA-E5E1AC874CB6}"/>
              </a:ext>
            </a:extLst>
          </p:cNvPr>
          <p:cNvSpPr/>
          <p:nvPr/>
        </p:nvSpPr>
        <p:spPr>
          <a:xfrm>
            <a:off x="468313" y="3068638"/>
            <a:ext cx="8351837" cy="7921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cs typeface="Arial" panose="020B0604020202020204" pitchFamily="34" charset="0"/>
              </a:rPr>
              <a:t>Развитие культуры -49,3%</a:t>
            </a: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F17CEA14-12A8-4D97-8DD7-8F67AB4CEDEF}"/>
              </a:ext>
            </a:extLst>
          </p:cNvPr>
          <p:cNvSpPr/>
          <p:nvPr/>
        </p:nvSpPr>
        <p:spPr>
          <a:xfrm>
            <a:off x="3059113" y="4303713"/>
            <a:ext cx="3097212" cy="156368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cs typeface="Arial" panose="020B0604020202020204" pitchFamily="34" charset="0"/>
              </a:rPr>
              <a:t>Развитие физической культуры и спорта 1,1%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D816B351-88A3-4A36-9DEF-C14C6F14D2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800" dirty="0"/>
              <a:t>Расходы бюджета </a:t>
            </a:r>
            <a:r>
              <a:rPr lang="ru-RU" altLang="ru-RU" sz="2800" dirty="0" err="1"/>
              <a:t>Лопанского</a:t>
            </a:r>
            <a:r>
              <a:rPr lang="ru-RU" altLang="ru-RU" sz="2800" dirty="0"/>
              <a:t> сельского поселения Целинского района в 2022 году</a:t>
            </a:r>
          </a:p>
        </p:txBody>
      </p:sp>
      <p:graphicFrame>
        <p:nvGraphicFramePr>
          <p:cNvPr id="22531" name="Содержимое 3">
            <a:extLst>
              <a:ext uri="{FF2B5EF4-FFF2-40B4-BE49-F238E27FC236}">
                <a16:creationId xmlns:a16="http://schemas.microsoft.com/office/drawing/2014/main" id="{E41296B3-98BF-4C60-93CA-527472BBD0D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6748572"/>
              </p:ext>
            </p:extLst>
          </p:nvPr>
        </p:nvGraphicFramePr>
        <p:xfrm>
          <a:off x="657225" y="1501775"/>
          <a:ext cx="10985500" cy="550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name="Chart" r:id="rId3" imgW="11029907" imgH="5524615" progId="Excel.Chart.8">
                  <p:embed/>
                </p:oleObj>
              </mc:Choice>
              <mc:Fallback>
                <p:oleObj name="Chart" r:id="rId3" imgW="11029907" imgH="5524615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501775"/>
                        <a:ext cx="10985500" cy="550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Box 5">
            <a:extLst>
              <a:ext uri="{FF2B5EF4-FFF2-40B4-BE49-F238E27FC236}">
                <a16:creationId xmlns:a16="http://schemas.microsoft.com/office/drawing/2014/main" id="{B77E298A-385D-4EB3-BCC4-435990257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4572000"/>
            <a:ext cx="785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Calibri" panose="020F0502020204030204" pitchFamily="34" charset="0"/>
              </a:rPr>
              <a:t>52,9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17997ED9-F0A5-4E45-B8BA-5D0F313DD0E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/>
              <a:t>    </a:t>
            </a:r>
          </a:p>
        </p:txBody>
      </p:sp>
      <p:sp>
        <p:nvSpPr>
          <p:cNvPr id="23555" name="Подзаголовок 2">
            <a:extLst>
              <a:ext uri="{FF2B5EF4-FFF2-40B4-BE49-F238E27FC236}">
                <a16:creationId xmlns:a16="http://schemas.microsoft.com/office/drawing/2014/main" id="{547C1760-0AEB-4454-A414-1608683BEB7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619250" y="404813"/>
            <a:ext cx="6400800" cy="120173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2800" dirty="0">
                <a:solidFill>
                  <a:schemeClr val="accent2"/>
                </a:solidFill>
              </a:rPr>
              <a:t>«Бюджет развития» </a:t>
            </a:r>
            <a:r>
              <a:rPr lang="ru-RU" altLang="ru-RU" sz="2800" dirty="0" err="1">
                <a:solidFill>
                  <a:schemeClr val="accent2"/>
                </a:solidFill>
              </a:rPr>
              <a:t>Лопанского</a:t>
            </a:r>
            <a:r>
              <a:rPr lang="ru-RU" altLang="ru-RU" sz="2800" dirty="0">
                <a:solidFill>
                  <a:schemeClr val="accent2"/>
                </a:solidFill>
              </a:rPr>
              <a:t> сельского поселения на 2022 год всего 10229,0 тыс. </a:t>
            </a:r>
            <a:r>
              <a:rPr lang="ru-RU" altLang="ru-RU" sz="2800" dirty="0" err="1">
                <a:solidFill>
                  <a:schemeClr val="accent2"/>
                </a:solidFill>
              </a:rPr>
              <a:t>руб</a:t>
            </a:r>
            <a:r>
              <a:rPr lang="ru-RU" altLang="ru-RU" sz="2800" dirty="0">
                <a:solidFill>
                  <a:schemeClr val="accent2"/>
                </a:solidFill>
              </a:rPr>
              <a:t> </a:t>
            </a:r>
          </a:p>
        </p:txBody>
      </p:sp>
      <p:graphicFrame>
        <p:nvGraphicFramePr>
          <p:cNvPr id="23556" name="Диаграмма 3">
            <a:extLst>
              <a:ext uri="{FF2B5EF4-FFF2-40B4-BE49-F238E27FC236}">
                <a16:creationId xmlns:a16="http://schemas.microsoft.com/office/drawing/2014/main" id="{CF4C710F-7FDB-404C-9326-B3B3B03EEE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462190"/>
              </p:ext>
            </p:extLst>
          </p:nvPr>
        </p:nvGraphicFramePr>
        <p:xfrm>
          <a:off x="258763" y="1846263"/>
          <a:ext cx="8747125" cy="483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Chart" r:id="rId4" imgW="8782093" imgH="4848110" progId="Excel.Chart.8">
                  <p:embed/>
                </p:oleObj>
              </mc:Choice>
              <mc:Fallback>
                <p:oleObj name="Chart" r:id="rId4" imgW="8782093" imgH="4848110" progId="Excel.Char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1846263"/>
                        <a:ext cx="8747125" cy="483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extLst>
              <a:ext uri="{FF2B5EF4-FFF2-40B4-BE49-F238E27FC236}">
                <a16:creationId xmlns:a16="http://schemas.microsoft.com/office/drawing/2014/main" id="{8B9857C7-0F41-4C54-AC2A-81C4CE8E7B5D}"/>
              </a:ext>
            </a:extLst>
          </p:cNvPr>
          <p:cNvSpPr/>
          <p:nvPr/>
        </p:nvSpPr>
        <p:spPr>
          <a:xfrm>
            <a:off x="2286000" y="3286125"/>
            <a:ext cx="3214688" cy="25003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err="1">
                <a:solidFill>
                  <a:srgbClr val="002060"/>
                </a:solidFill>
              </a:rPr>
              <a:t>Приоритизация</a:t>
            </a:r>
            <a:endParaRPr lang="ru-RU" sz="2000" b="1" u="sng" dirty="0">
              <a:solidFill>
                <a:srgbClr val="00206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расходов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Бюджета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err="1">
                <a:solidFill>
                  <a:srgbClr val="002060"/>
                </a:solidFill>
              </a:rPr>
              <a:t>Лопанского</a:t>
            </a:r>
            <a:r>
              <a:rPr lang="ru-RU" sz="2000" b="1" u="sng" dirty="0">
                <a:solidFill>
                  <a:srgbClr val="002060"/>
                </a:solidFill>
              </a:rPr>
              <a:t> сельского поселения</a:t>
            </a:r>
          </a:p>
        </p:txBody>
      </p:sp>
      <p:sp>
        <p:nvSpPr>
          <p:cNvPr id="33" name="Стрелка вниз 32">
            <a:extLst>
              <a:ext uri="{FF2B5EF4-FFF2-40B4-BE49-F238E27FC236}">
                <a16:creationId xmlns:a16="http://schemas.microsoft.com/office/drawing/2014/main" id="{539841D6-CCCD-41BA-B840-33726775FFA9}"/>
              </a:ext>
            </a:extLst>
          </p:cNvPr>
          <p:cNvSpPr/>
          <p:nvPr/>
        </p:nvSpPr>
        <p:spPr>
          <a:xfrm rot="19990979">
            <a:off x="1824038" y="3000375"/>
            <a:ext cx="485775" cy="118268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низ 31">
            <a:extLst>
              <a:ext uri="{FF2B5EF4-FFF2-40B4-BE49-F238E27FC236}">
                <a16:creationId xmlns:a16="http://schemas.microsoft.com/office/drawing/2014/main" id="{B978EDAB-949C-4075-951D-6122FE60D867}"/>
              </a:ext>
            </a:extLst>
          </p:cNvPr>
          <p:cNvSpPr/>
          <p:nvPr/>
        </p:nvSpPr>
        <p:spPr>
          <a:xfrm rot="1594325">
            <a:off x="5354638" y="3116263"/>
            <a:ext cx="546100" cy="895350"/>
          </a:xfrm>
          <a:prstGeom prst="downArrow">
            <a:avLst>
              <a:gd name="adj1" fmla="val 3505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6A262-8220-4982-8DA0-D1D4CFACA2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/>
              <a:t>  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99E7212B-184E-40CB-9D23-2593E9685AD8}"/>
              </a:ext>
            </a:extLst>
          </p:cNvPr>
          <p:cNvSpPr/>
          <p:nvPr/>
        </p:nvSpPr>
        <p:spPr>
          <a:xfrm>
            <a:off x="642938" y="1143000"/>
            <a:ext cx="2714625" cy="20002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Реализация Указов Президента Российской Федерации  от  7 мая 2012 года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№ 597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A3B08874-1151-44F8-821F-E038FD79FE76}"/>
              </a:ext>
            </a:extLst>
          </p:cNvPr>
          <p:cNvSpPr/>
          <p:nvPr/>
        </p:nvSpPr>
        <p:spPr>
          <a:xfrm>
            <a:off x="4714875" y="981075"/>
            <a:ext cx="3786188" cy="23764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Улучшение условий жизни   населения  </a:t>
            </a:r>
            <a:r>
              <a:rPr lang="ru-RU" dirty="0" err="1">
                <a:solidFill>
                  <a:srgbClr val="002060"/>
                </a:solidFill>
              </a:rPr>
              <a:t>Лопанского</a:t>
            </a:r>
            <a:r>
              <a:rPr lang="ru-RU" dirty="0">
                <a:solidFill>
                  <a:srgbClr val="002060"/>
                </a:solidFill>
              </a:rPr>
              <a:t> сельского поселения, выполнение социальных обязательств перед гражданами, предоставление качественных муниципальных услуг</a:t>
            </a:r>
          </a:p>
        </p:txBody>
      </p:sp>
      <p:sp>
        <p:nvSpPr>
          <p:cNvPr id="25608" name="Содержимое 2">
            <a:extLst>
              <a:ext uri="{FF2B5EF4-FFF2-40B4-BE49-F238E27FC236}">
                <a16:creationId xmlns:a16="http://schemas.microsoft.com/office/drawing/2014/main" id="{E200B2B1-520D-479E-A348-87FFC2B4B19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4797425"/>
            <a:ext cx="7164388" cy="2519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3600"/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DFAA5-0455-4D30-80FB-F47993356B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 flipH="1" flipV="1">
            <a:off x="2168525" y="7000875"/>
            <a:ext cx="4851400" cy="315913"/>
          </a:xfrm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ru-RU" sz="1800" b="1" dirty="0"/>
              <a:t>      </a:t>
            </a:r>
          </a:p>
        </p:txBody>
      </p:sp>
      <p:sp>
        <p:nvSpPr>
          <p:cNvPr id="6" name="Стрелка вправо с вырезом 5">
            <a:extLst>
              <a:ext uri="{FF2B5EF4-FFF2-40B4-BE49-F238E27FC236}">
                <a16:creationId xmlns:a16="http://schemas.microsoft.com/office/drawing/2014/main" id="{05B21230-88C2-4399-AEF2-0BE08EA9D8E8}"/>
              </a:ext>
            </a:extLst>
          </p:cNvPr>
          <p:cNvSpPr/>
          <p:nvPr/>
        </p:nvSpPr>
        <p:spPr>
          <a:xfrm>
            <a:off x="522259" y="2597122"/>
            <a:ext cx="8143932" cy="4000528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Lef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Предложенный на рассмотрение Собрания депутатов Проект бюджета Лопанского сельского поселения на 2022-20</a:t>
            </a:r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4 годы создаст дополнительные условия для выполнения поставленных Президентом России, Губернатором области, Главой поселения стратегических целей и  задач</a:t>
            </a:r>
          </a:p>
        </p:txBody>
      </p:sp>
      <p:pic>
        <p:nvPicPr>
          <p:cNvPr id="26628" name="Picture 7">
            <a:extLst>
              <a:ext uri="{FF2B5EF4-FFF2-40B4-BE49-F238E27FC236}">
                <a16:creationId xmlns:a16="http://schemas.microsoft.com/office/drawing/2014/main" id="{89823AE0-3E32-4E07-A506-D0509A9C0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0350"/>
            <a:ext cx="4275137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>
            <a:extLst>
              <a:ext uri="{FF2B5EF4-FFF2-40B4-BE49-F238E27FC236}">
                <a16:creationId xmlns:a16="http://schemas.microsoft.com/office/drawing/2014/main" id="{7973EC66-EE2A-48BB-A40E-253ED3557C1A}"/>
              </a:ext>
            </a:extLst>
          </p:cNvPr>
          <p:cNvSpPr/>
          <p:nvPr/>
        </p:nvSpPr>
        <p:spPr>
          <a:xfrm rot="20249689">
            <a:off x="2674938" y="5030788"/>
            <a:ext cx="777875" cy="35083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>
            <a:extLst>
              <a:ext uri="{FF2B5EF4-FFF2-40B4-BE49-F238E27FC236}">
                <a16:creationId xmlns:a16="http://schemas.microsoft.com/office/drawing/2014/main" id="{29F0E30B-88BA-499B-B4C9-A81E3164C3F8}"/>
              </a:ext>
            </a:extLst>
          </p:cNvPr>
          <p:cNvSpPr/>
          <p:nvPr/>
        </p:nvSpPr>
        <p:spPr>
          <a:xfrm rot="19021870">
            <a:off x="2995613" y="2444750"/>
            <a:ext cx="485775" cy="105886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>
            <a:extLst>
              <a:ext uri="{FF2B5EF4-FFF2-40B4-BE49-F238E27FC236}">
                <a16:creationId xmlns:a16="http://schemas.microsoft.com/office/drawing/2014/main" id="{AE6C9FFE-7F42-4C00-AB97-D62FB2BE8EBA}"/>
              </a:ext>
            </a:extLst>
          </p:cNvPr>
          <p:cNvSpPr/>
          <p:nvPr/>
        </p:nvSpPr>
        <p:spPr>
          <a:xfrm>
            <a:off x="4427538" y="2349500"/>
            <a:ext cx="642937" cy="64293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лево 12">
            <a:extLst>
              <a:ext uri="{FF2B5EF4-FFF2-40B4-BE49-F238E27FC236}">
                <a16:creationId xmlns:a16="http://schemas.microsoft.com/office/drawing/2014/main" id="{26316D4F-2BDE-4533-B891-1C10E687D881}"/>
              </a:ext>
            </a:extLst>
          </p:cNvPr>
          <p:cNvSpPr/>
          <p:nvPr/>
        </p:nvSpPr>
        <p:spPr>
          <a:xfrm rot="1891682">
            <a:off x="5999163" y="4953000"/>
            <a:ext cx="715962" cy="427038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88" name="Rectangle 28">
            <a:extLst>
              <a:ext uri="{FF2B5EF4-FFF2-40B4-BE49-F238E27FC236}">
                <a16:creationId xmlns:a16="http://schemas.microsoft.com/office/drawing/2014/main" id="{72F588D7-AFE5-45D6-B43A-760E320CC5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 flipH="1">
            <a:off x="4284663" y="3573463"/>
            <a:ext cx="1079500" cy="1800225"/>
          </a:xfrm>
        </p:spPr>
        <p:txBody>
          <a:bodyPr/>
          <a:lstStyle/>
          <a:p>
            <a:pPr eaLnBrk="1" hangingPunct="1"/>
            <a:r>
              <a:rPr lang="ru-RU" altLang="ru-RU" sz="4000"/>
              <a:t> </a:t>
            </a:r>
          </a:p>
        </p:txBody>
      </p:sp>
      <p:sp>
        <p:nvSpPr>
          <p:cNvPr id="15366" name="Содержимое 2">
            <a:extLst>
              <a:ext uri="{FF2B5EF4-FFF2-40B4-BE49-F238E27FC236}">
                <a16:creationId xmlns:a16="http://schemas.microsoft.com/office/drawing/2014/main" id="{75F587DA-9D55-4068-B2CA-9E85CE022B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3644900"/>
            <a:ext cx="46038" cy="46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</p:txBody>
      </p:sp>
      <p:sp>
        <p:nvSpPr>
          <p:cNvPr id="4104" name="Text Box 21">
            <a:extLst>
              <a:ext uri="{FF2B5EF4-FFF2-40B4-BE49-F238E27FC236}">
                <a16:creationId xmlns:a16="http://schemas.microsoft.com/office/drawing/2014/main" id="{75749C4D-5D55-4291-9D5F-0E18936A8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3665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5" name="Text Box 22">
            <a:extLst>
              <a:ext uri="{FF2B5EF4-FFF2-40B4-BE49-F238E27FC236}">
                <a16:creationId xmlns:a16="http://schemas.microsoft.com/office/drawing/2014/main" id="{C047C84B-BD73-4B84-9214-BA22B23D7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997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6" name="AutoShape 26">
            <a:extLst>
              <a:ext uri="{FF2B5EF4-FFF2-40B4-BE49-F238E27FC236}">
                <a16:creationId xmlns:a16="http://schemas.microsoft.com/office/drawing/2014/main" id="{2B96B0E5-0743-4370-9643-59186F570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33375"/>
            <a:ext cx="3529012" cy="18716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Основные направления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Бюджетной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и налоговой политики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400" b="1" dirty="0">
                <a:latin typeface="Times New Roman" panose="02020603050405020304" pitchFamily="18" charset="0"/>
              </a:rPr>
              <a:t>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на 2022-2024 годы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(Постановление Администрации ЛСП от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20.10.2021 №95</a:t>
            </a:r>
          </a:p>
        </p:txBody>
      </p:sp>
      <p:sp>
        <p:nvSpPr>
          <p:cNvPr id="4107" name="AutoShape 30">
            <a:extLst>
              <a:ext uri="{FF2B5EF4-FFF2-40B4-BE49-F238E27FC236}">
                <a16:creationId xmlns:a16="http://schemas.microsoft.com/office/drawing/2014/main" id="{7D4ECF9D-EF27-486C-96CD-433C38B84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141663"/>
            <a:ext cx="2446338" cy="28082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Основа формирования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Проекта бюджета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400" b="1" dirty="0">
                <a:latin typeface="Times New Roman" panose="02020603050405020304" pitchFamily="18" charset="0"/>
              </a:rPr>
              <a:t>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Целинского района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на 2022 год и на плановый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период 20</a:t>
            </a:r>
            <a:r>
              <a:rPr lang="en-US" altLang="ru-RU" sz="1400" b="1" dirty="0">
                <a:latin typeface="Times New Roman" panose="02020603050405020304" pitchFamily="18" charset="0"/>
              </a:rPr>
              <a:t>2</a:t>
            </a:r>
            <a:r>
              <a:rPr lang="ru-RU" altLang="ru-RU" sz="1400" b="1" dirty="0">
                <a:latin typeface="Times New Roman" panose="02020603050405020304" pitchFamily="18" charset="0"/>
              </a:rPr>
              <a:t>3 и 2024 годов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4108" name="AutoShape 33">
            <a:extLst>
              <a:ext uri="{FF2B5EF4-FFF2-40B4-BE49-F238E27FC236}">
                <a16:creationId xmlns:a16="http://schemas.microsoft.com/office/drawing/2014/main" id="{E61C3E47-CD8F-4401-92E0-E2436CE10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04813"/>
            <a:ext cx="2736850" cy="19224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Бюджетное послание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Президента РФ</a:t>
            </a:r>
          </a:p>
        </p:txBody>
      </p:sp>
      <p:sp>
        <p:nvSpPr>
          <p:cNvPr id="4109" name="AutoShape 34">
            <a:extLst>
              <a:ext uri="{FF2B5EF4-FFF2-40B4-BE49-F238E27FC236}">
                <a16:creationId xmlns:a16="http://schemas.microsoft.com/office/drawing/2014/main" id="{6EB36087-1AE8-404B-B83E-1D65DA9A7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141663"/>
            <a:ext cx="2339975" cy="2520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Прогноз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социально-экономического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развития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latin typeface="Times New Roman" panose="02020603050405020304" pitchFamily="18" charset="0"/>
              </a:rPr>
              <a:t>Лопанского</a:t>
            </a:r>
            <a:r>
              <a:rPr lang="ru-RU" altLang="ru-RU" sz="1400" b="1" dirty="0">
                <a:latin typeface="Times New Roman" panose="02020603050405020304" pitchFamily="18" charset="0"/>
              </a:rPr>
              <a:t>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на 2022-2024 годы</a:t>
            </a:r>
          </a:p>
        </p:txBody>
      </p:sp>
      <p:sp>
        <p:nvSpPr>
          <p:cNvPr id="4110" name="AutoShape 35">
            <a:extLst>
              <a:ext uri="{FF2B5EF4-FFF2-40B4-BE49-F238E27FC236}">
                <a16:creationId xmlns:a16="http://schemas.microsoft.com/office/drawing/2014/main" id="{5D04555B-E82D-4FF0-963E-4F3BD740F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68638"/>
            <a:ext cx="2160588" cy="2520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Муниципальные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 программы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Лопанского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8" grpId="0"/>
      <p:bldP spid="153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2E05BBE5-B1F8-463B-B082-C4E12263B367}"/>
              </a:ext>
            </a:extLst>
          </p:cNvPr>
          <p:cNvSpPr/>
          <p:nvPr/>
        </p:nvSpPr>
        <p:spPr>
          <a:xfrm>
            <a:off x="611560" y="1484784"/>
            <a:ext cx="7920880" cy="864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42112DB7-B268-44DE-A10E-BAF1AE65462D}"/>
              </a:ext>
            </a:extLst>
          </p:cNvPr>
          <p:cNvSpPr/>
          <p:nvPr/>
        </p:nvSpPr>
        <p:spPr>
          <a:xfrm>
            <a:off x="611560" y="2564904"/>
            <a:ext cx="7920880" cy="14401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эффективности бюджетной политики, в том  числе за счет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роста эффективности бюджетных расходов, обеспечения  адресности социальной помощи, проведения структурных реформ в социальной сфере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783023D-E831-4398-8FF6-F65C9EF24448}"/>
              </a:ext>
            </a:extLst>
          </p:cNvPr>
          <p:cNvSpPr/>
          <p:nvPr/>
        </p:nvSpPr>
        <p:spPr>
          <a:xfrm>
            <a:off x="611188" y="4221163"/>
            <a:ext cx="7921625" cy="72072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Соответствие финансовых возможностей </a:t>
            </a:r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Лопанского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 сельского поселения ключевым направлениям развития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3BFAB088-6B9A-4E6D-933C-0F1BAB9B1C88}"/>
              </a:ext>
            </a:extLst>
          </p:cNvPr>
          <p:cNvSpPr/>
          <p:nvPr/>
        </p:nvSpPr>
        <p:spPr>
          <a:xfrm>
            <a:off x="611188" y="5229225"/>
            <a:ext cx="7921625" cy="5032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Повышение прозрачности и открытости бюджетного процесса</a:t>
            </a:r>
          </a:p>
        </p:txBody>
      </p:sp>
      <p:sp>
        <p:nvSpPr>
          <p:cNvPr id="5126" name="AutoShape 14">
            <a:extLst>
              <a:ext uri="{FF2B5EF4-FFF2-40B4-BE49-F238E27FC236}">
                <a16:creationId xmlns:a16="http://schemas.microsoft.com/office/drawing/2014/main" id="{5E0692CC-4BAB-4D48-BB76-A9BC99081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021388"/>
            <a:ext cx="8424863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Повышение</a:t>
            </a:r>
            <a:r>
              <a:rPr lang="ru-RU" altLang="ru-RU" sz="1800">
                <a:latin typeface="Times New Roman" panose="02020603050405020304" pitchFamily="18" charset="0"/>
              </a:rPr>
              <a:t> роли бюджетной политики для поддержки экономического роста</a:t>
            </a:r>
          </a:p>
        </p:txBody>
      </p:sp>
      <p:sp>
        <p:nvSpPr>
          <p:cNvPr id="5127" name="AutoShape 17">
            <a:extLst>
              <a:ext uri="{FF2B5EF4-FFF2-40B4-BE49-F238E27FC236}">
                <a16:creationId xmlns:a16="http://schemas.microsoft.com/office/drawing/2014/main" id="{D6B49E79-3AB6-4517-A860-DBB8B2599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49275"/>
            <a:ext cx="7921625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Проект бюджета Лопанского сельского поселения Целинского района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на 2022 год и на плановый период 20</a:t>
            </a:r>
            <a:r>
              <a:rPr lang="en-US" altLang="ru-RU" sz="1800" dirty="0">
                <a:latin typeface="Times New Roman" panose="02020603050405020304" pitchFamily="18" charset="0"/>
              </a:rPr>
              <a:t>2</a:t>
            </a:r>
            <a:r>
              <a:rPr lang="ru-RU" altLang="ru-RU" sz="1800" dirty="0">
                <a:latin typeface="Times New Roman" panose="02020603050405020304" pitchFamily="18" charset="0"/>
              </a:rPr>
              <a:t>3 и 2024 годов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EB3D41A6-095A-49BD-8096-AC803D1B398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85813" y="214313"/>
            <a:ext cx="7772400" cy="928687"/>
          </a:xfrm>
        </p:spPr>
        <p:txBody>
          <a:bodyPr/>
          <a:lstStyle/>
          <a:p>
            <a:pPr eaLnBrk="1" hangingPunct="1"/>
            <a:r>
              <a:rPr lang="ru-RU" altLang="ru-RU" sz="1600">
                <a:latin typeface="Times New Roman" panose="02020603050405020304" pitchFamily="18" charset="0"/>
              </a:rPr>
              <a:t>Основные параметры  бюджета Лопанского сельского поселения Целинского района «О бюджете Лопанского сельского поселения Целинского района на  2018 год и  плановый период 2019 и 2020 годов»</a:t>
            </a:r>
            <a:r>
              <a:rPr lang="ru-RU" altLang="ru-RU" sz="2000"/>
              <a:t>                   </a:t>
            </a:r>
            <a:r>
              <a:rPr lang="ru-RU" altLang="ru-RU" sz="1000"/>
              <a:t>тыс. руб.</a:t>
            </a:r>
          </a:p>
        </p:txBody>
      </p:sp>
      <p:sp>
        <p:nvSpPr>
          <p:cNvPr id="7171" name="Подзаголовок 2">
            <a:extLst>
              <a:ext uri="{FF2B5EF4-FFF2-40B4-BE49-F238E27FC236}">
                <a16:creationId xmlns:a16="http://schemas.microsoft.com/office/drawing/2014/main" id="{690C6B06-D6D1-4557-8E02-91D6E41165B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 flipV="1">
            <a:off x="642938" y="2500313"/>
            <a:ext cx="8072437" cy="33575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b="1">
              <a:solidFill>
                <a:srgbClr val="898989"/>
              </a:solidFill>
            </a:endParaRPr>
          </a:p>
        </p:txBody>
      </p:sp>
      <p:graphicFrame>
        <p:nvGraphicFramePr>
          <p:cNvPr id="7261" name="Group 93">
            <a:extLst>
              <a:ext uri="{FF2B5EF4-FFF2-40B4-BE49-F238E27FC236}">
                <a16:creationId xmlns:a16="http://schemas.microsoft.com/office/drawing/2014/main" id="{3D2E48BA-3309-4456-8198-584D93509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942166"/>
              </p:ext>
            </p:extLst>
          </p:nvPr>
        </p:nvGraphicFramePr>
        <p:xfrm>
          <a:off x="0" y="0"/>
          <a:ext cx="9144000" cy="8245476"/>
        </p:xfrm>
        <a:graphic>
          <a:graphicData uri="http://schemas.openxmlformats.org/drawingml/2006/table">
            <a:tbl>
              <a:tblPr/>
              <a:tblGrid>
                <a:gridCol w="143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9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3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20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25.12.2020 №20(первонач.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25.12.2020 №20(первонач.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25.12.2020 №20(первонач.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Доходы, всего из них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12979,3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11765,1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16258,7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4493,6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11881,3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14912,9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10737,3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10097,8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11134,0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10263,0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11397,7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11397,7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3457,4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14052,3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12774,1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16258,7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12907,3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14912,9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-1073,0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-1026,0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Источники финансирования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EC3DD-32F5-42E5-BFBB-53AE99A3C3D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8313" y="214313"/>
            <a:ext cx="8104187" cy="6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ru-RU" altLang="ru-RU" sz="2600" dirty="0">
                <a:solidFill>
                  <a:srgbClr val="558ED5"/>
                </a:solidFill>
              </a:rPr>
            </a:b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Основные параметры  проекта бюджета  </a:t>
            </a:r>
            <a:r>
              <a:rPr lang="ru-RU" altLang="ru-RU" sz="1300" b="1" dirty="0" err="1">
                <a:solidFill>
                  <a:srgbClr val="558ED5"/>
                </a:solidFill>
                <a:latin typeface="Times New Roman" panose="02020603050405020304" pitchFamily="18" charset="0"/>
              </a:rPr>
              <a:t>Лопанского</a:t>
            </a: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 сельского поселения</a:t>
            </a:r>
            <a:b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</a:b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Целинского района на 2022 год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45C2F2F8-D161-4319-95D9-67B862D5D91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908050"/>
            <a:ext cx="9039225" cy="4176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/>
              <a:t> 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C31FC9F4-CE6F-4387-97F7-18FF190174B0}"/>
              </a:ext>
            </a:extLst>
          </p:cNvPr>
          <p:cNvSpPr/>
          <p:nvPr/>
        </p:nvSpPr>
        <p:spPr>
          <a:xfrm>
            <a:off x="179388" y="1268413"/>
            <a:ext cx="2808287" cy="431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Налог на доходы физических лиц 2443,7тыс. руб.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CA15C096-C017-4643-AC22-B2E4C34D3E7D}"/>
              </a:ext>
            </a:extLst>
          </p:cNvPr>
          <p:cNvSpPr/>
          <p:nvPr/>
        </p:nvSpPr>
        <p:spPr>
          <a:xfrm>
            <a:off x="179388" y="1773238"/>
            <a:ext cx="2808287" cy="5746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Налоги на совокупный доход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1898,4 </a:t>
            </a:r>
            <a:r>
              <a:rPr lang="ru-RU" altLang="ru-RU" sz="1400" dirty="0" err="1">
                <a:latin typeface="Calibri" panose="020F0502020204030204" pitchFamily="34" charset="0"/>
                <a:cs typeface="Arial" panose="020B0604020202020204" pitchFamily="34" charset="0"/>
              </a:rPr>
              <a:t>тыс.руб</a:t>
            </a: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6EB2AA5-B8B9-4BE5-B713-578F021AED01}"/>
              </a:ext>
            </a:extLst>
          </p:cNvPr>
          <p:cNvSpPr/>
          <p:nvPr/>
        </p:nvSpPr>
        <p:spPr>
          <a:xfrm>
            <a:off x="179388" y="2924175"/>
            <a:ext cx="2808287" cy="6492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Государственная пошлина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9,3 </a:t>
            </a:r>
            <a:r>
              <a:rPr lang="ru-RU" altLang="ru-RU" sz="14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Блок-схема: магнитный диск 12">
            <a:extLst>
              <a:ext uri="{FF2B5EF4-FFF2-40B4-BE49-F238E27FC236}">
                <a16:creationId xmlns:a16="http://schemas.microsoft.com/office/drawing/2014/main" id="{5A96C23C-94B2-4AA8-A99A-CFD1E161D445}"/>
              </a:ext>
            </a:extLst>
          </p:cNvPr>
          <p:cNvSpPr/>
          <p:nvPr/>
        </p:nvSpPr>
        <p:spPr>
          <a:xfrm>
            <a:off x="3357563" y="1643063"/>
            <a:ext cx="1857375" cy="235743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Среднедушевой бюджетный доход  в </a:t>
            </a:r>
            <a:r>
              <a:rPr lang="ru-RU" altLang="ru-RU" sz="1800" dirty="0" err="1">
                <a:latin typeface="Calibri" panose="020F0502020204030204" pitchFamily="34" charset="0"/>
                <a:cs typeface="Arial" panose="020B0604020202020204" pitchFamily="34" charset="0"/>
              </a:rPr>
              <a:t>Лопанском</a:t>
            </a: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сельском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поселении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solidFill>
                  <a:schemeClr val="hlink"/>
                </a:solidFill>
                <a:cs typeface="Arial" panose="020B0604020202020204" pitchFamily="34" charset="0"/>
              </a:rPr>
              <a:t>3,8 </a:t>
            </a:r>
            <a:r>
              <a:rPr lang="ru-RU" altLang="ru-RU" sz="1800" dirty="0" err="1">
                <a:solidFill>
                  <a:schemeClr val="hlin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т.р</a:t>
            </a:r>
            <a:endParaRPr lang="ru-RU" altLang="ru-RU" sz="1800" dirty="0">
              <a:solidFill>
                <a:schemeClr val="hlin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магнитный диск 13">
            <a:extLst>
              <a:ext uri="{FF2B5EF4-FFF2-40B4-BE49-F238E27FC236}">
                <a16:creationId xmlns:a16="http://schemas.microsoft.com/office/drawing/2014/main" id="{9A75E5A4-E19B-4C35-8718-9B144497075B}"/>
              </a:ext>
            </a:extLst>
          </p:cNvPr>
          <p:cNvSpPr/>
          <p:nvPr/>
        </p:nvSpPr>
        <p:spPr>
          <a:xfrm>
            <a:off x="3357563" y="4643438"/>
            <a:ext cx="1862137" cy="178593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Численность населения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5,7 </a:t>
            </a:r>
            <a:r>
              <a:rPr lang="ru-RU" altLang="ru-RU" sz="1800" dirty="0" err="1">
                <a:latin typeface="Calibri" panose="020F0502020204030204" pitchFamily="34" charset="0"/>
                <a:cs typeface="Arial" panose="020B0604020202020204" pitchFamily="34" charset="0"/>
              </a:rPr>
              <a:t>тыс.чел</a:t>
            </a: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952F80EC-52CD-48CF-B8A4-04904707844D}"/>
              </a:ext>
            </a:extLst>
          </p:cNvPr>
          <p:cNvSpPr/>
          <p:nvPr/>
        </p:nvSpPr>
        <p:spPr>
          <a:xfrm>
            <a:off x="5795963" y="1484313"/>
            <a:ext cx="2808287" cy="431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Общегосударственные вопросы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Calibri" panose="020F0502020204030204" pitchFamily="34" charset="0"/>
                <a:cs typeface="Arial" panose="020B0604020202020204" pitchFamily="34" charset="0"/>
              </a:rPr>
              <a:t>5441,1тыс.руб.</a:t>
            </a: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818D8106-D742-4627-B5D2-A073830AF2F3}"/>
              </a:ext>
            </a:extLst>
          </p:cNvPr>
          <p:cNvSpPr/>
          <p:nvPr/>
        </p:nvSpPr>
        <p:spPr>
          <a:xfrm>
            <a:off x="5795963" y="2565400"/>
            <a:ext cx="2808287" cy="647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Национальная безопасность и правоохранительная деятельность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62,3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        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C8C4A6E3-868F-4274-9361-49352CD68BC6}"/>
              </a:ext>
            </a:extLst>
          </p:cNvPr>
          <p:cNvSpPr/>
          <p:nvPr/>
        </p:nvSpPr>
        <p:spPr>
          <a:xfrm>
            <a:off x="5795963" y="3284538"/>
            <a:ext cx="2808287" cy="50482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Жилищно-коммунальное хозяйство 4974,5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48C54CC1-7A78-4E41-8237-BCF4CE119036}"/>
              </a:ext>
            </a:extLst>
          </p:cNvPr>
          <p:cNvSpPr/>
          <p:nvPr/>
        </p:nvSpPr>
        <p:spPr>
          <a:xfrm>
            <a:off x="5795963" y="3789363"/>
            <a:ext cx="2808287" cy="5762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Образование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15,7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58D47DDD-7ABE-441D-A88D-F8EC31EDB245}"/>
              </a:ext>
            </a:extLst>
          </p:cNvPr>
          <p:cNvSpPr/>
          <p:nvPr/>
        </p:nvSpPr>
        <p:spPr>
          <a:xfrm>
            <a:off x="5795963" y="2060575"/>
            <a:ext cx="2808287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2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Национальная оборона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242,6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30" name="TextBox 24">
            <a:extLst>
              <a:ext uri="{FF2B5EF4-FFF2-40B4-BE49-F238E27FC236}">
                <a16:creationId xmlns:a16="http://schemas.microsoft.com/office/drawing/2014/main" id="{33846C86-A5D1-4A75-A7F2-76A4B0239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3"/>
            <a:ext cx="450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libri" panose="020F0502020204030204" pitchFamily="34" charset="0"/>
              </a:rPr>
              <a:t>Доходы бюджета  16258,7</a:t>
            </a:r>
            <a:r>
              <a:rPr lang="ru-RU" altLang="ru-RU" sz="1800" b="1" dirty="0"/>
              <a:t> </a:t>
            </a:r>
            <a:r>
              <a:rPr lang="ru-RU" altLang="ru-RU" sz="1800" b="1" dirty="0">
                <a:latin typeface="Calibri" panose="020F0502020204030204" pitchFamily="34" charset="0"/>
              </a:rPr>
              <a:t>тыс. </a:t>
            </a:r>
            <a:r>
              <a:rPr lang="ru-RU" altLang="ru-RU" sz="1800" b="1" dirty="0" err="1">
                <a:latin typeface="Calibri" panose="020F0502020204030204" pitchFamily="34" charset="0"/>
              </a:rPr>
              <a:t>руб</a:t>
            </a:r>
            <a:endParaRPr lang="ru-RU" altLang="ru-RU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231" name="TextBox 25">
            <a:extLst>
              <a:ext uri="{FF2B5EF4-FFF2-40B4-BE49-F238E27FC236}">
                <a16:creationId xmlns:a16="http://schemas.microsoft.com/office/drawing/2014/main" id="{DA09C47E-4881-4A04-8086-6D24AC0D2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908050"/>
            <a:ext cx="3714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libri" panose="020F0502020204030204" pitchFamily="34" charset="0"/>
              </a:rPr>
              <a:t>Расходы бюджета 16258,7</a:t>
            </a:r>
            <a:r>
              <a:rPr lang="ru-RU" altLang="ru-RU" sz="1800" b="1" dirty="0"/>
              <a:t>т</a:t>
            </a:r>
            <a:r>
              <a:rPr lang="ru-RU" altLang="ru-RU" sz="1800" b="1" dirty="0">
                <a:latin typeface="Calibri" panose="020F0502020204030204" pitchFamily="34" charset="0"/>
              </a:rPr>
              <a:t>ыс. </a:t>
            </a:r>
            <a:r>
              <a:rPr lang="ru-RU" altLang="ru-RU" sz="1800" b="1" dirty="0" err="1">
                <a:latin typeface="Calibri" panose="020F0502020204030204" pitchFamily="34" charset="0"/>
              </a:rPr>
              <a:t>руб</a:t>
            </a:r>
            <a:endParaRPr lang="ru-RU" altLang="ru-RU" sz="1800" b="1" dirty="0">
              <a:latin typeface="Calibri" panose="020F0502020204030204" pitchFamily="34" charset="0"/>
            </a:endParaRPr>
          </a:p>
        </p:txBody>
      </p:sp>
      <p:sp>
        <p:nvSpPr>
          <p:cNvPr id="9232" name="TextBox 19">
            <a:extLst>
              <a:ext uri="{FF2B5EF4-FFF2-40B4-BE49-F238E27FC236}">
                <a16:creationId xmlns:a16="http://schemas.microsoft.com/office/drawing/2014/main" id="{4B982BBB-EB24-433D-AC49-77C4BDC79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563" y="52863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09ACF8CE-64F4-4216-86A3-9F862B1ED1B3}"/>
              </a:ext>
            </a:extLst>
          </p:cNvPr>
          <p:cNvSpPr/>
          <p:nvPr/>
        </p:nvSpPr>
        <p:spPr>
          <a:xfrm>
            <a:off x="179388" y="2420938"/>
            <a:ext cx="2808287" cy="431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latin typeface="Calibri" panose="020F0502020204030204" pitchFamily="34" charset="0"/>
                <a:cs typeface="Arial" panose="020B0604020202020204" pitchFamily="34" charset="0"/>
              </a:rPr>
              <a:t>Налоги на имущество 6672,9 </a:t>
            </a:r>
            <a:r>
              <a:rPr lang="ru-RU" altLang="ru-RU" sz="1200" dirty="0" err="1">
                <a:latin typeface="Calibri" panose="020F0502020204030204" pitchFamily="34" charset="0"/>
                <a:cs typeface="Arial" panose="020B0604020202020204" pitchFamily="34" charset="0"/>
              </a:rPr>
              <a:t>тыс.руб</a:t>
            </a:r>
            <a:r>
              <a:rPr lang="ru-RU" altLang="ru-RU" sz="12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34" name="AutoShape 21">
            <a:extLst>
              <a:ext uri="{FF2B5EF4-FFF2-40B4-BE49-F238E27FC236}">
                <a16:creationId xmlns:a16="http://schemas.microsoft.com/office/drawing/2014/main" id="{9A035D38-4CFF-46AE-816B-76F6E4C5A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2808287" cy="1081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Доходы от использования имущества,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/>
              <a:t> </a:t>
            </a:r>
            <a:r>
              <a:rPr lang="ru-RU" altLang="ru-RU" sz="1200" b="1" dirty="0">
                <a:latin typeface="Times New Roman" panose="02020603050405020304" pitchFamily="18" charset="0"/>
              </a:rPr>
              <a:t>находящегося в государственной 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 муниципальной собственности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109,7тыс. руб</a:t>
            </a:r>
            <a:r>
              <a:rPr lang="ru-RU" altLang="ru-RU" sz="1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35" name="AutoShape 23">
            <a:extLst>
              <a:ext uri="{FF2B5EF4-FFF2-40B4-BE49-F238E27FC236}">
                <a16:creationId xmlns:a16="http://schemas.microsoft.com/office/drawing/2014/main" id="{B1217A4C-9219-46BA-B4A6-9A99FD3E6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084763"/>
            <a:ext cx="2952750" cy="719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Штрафы, санкции, возмещение ущерба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0,0 тыс. руб.</a:t>
            </a:r>
          </a:p>
        </p:txBody>
      </p:sp>
      <p:sp>
        <p:nvSpPr>
          <p:cNvPr id="9236" name="AutoShape 24">
            <a:extLst>
              <a:ext uri="{FF2B5EF4-FFF2-40B4-BE49-F238E27FC236}">
                <a16:creationId xmlns:a16="http://schemas.microsoft.com/office/drawing/2014/main" id="{990A9345-6880-4A8D-8F43-5357AE015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43600"/>
            <a:ext cx="2808287" cy="5095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Безвозмездные поступления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5124,7 тыс. руб.</a:t>
            </a:r>
          </a:p>
        </p:txBody>
      </p:sp>
      <p:sp>
        <p:nvSpPr>
          <p:cNvPr id="9237" name="AutoShape 25">
            <a:extLst>
              <a:ext uri="{FF2B5EF4-FFF2-40B4-BE49-F238E27FC236}">
                <a16:creationId xmlns:a16="http://schemas.microsoft.com/office/drawing/2014/main" id="{A1C21CFD-4115-44CF-A454-32F718EB2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5157788"/>
            <a:ext cx="2808287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Социальная политика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72,6 тыс. руб</a:t>
            </a:r>
            <a:r>
              <a:rPr lang="ru-RU" altLang="ru-RU" sz="1800" b="1" dirty="0"/>
              <a:t>.</a:t>
            </a:r>
          </a:p>
        </p:txBody>
      </p:sp>
      <p:sp>
        <p:nvSpPr>
          <p:cNvPr id="9238" name="AutoShape 26">
            <a:extLst>
              <a:ext uri="{FF2B5EF4-FFF2-40B4-BE49-F238E27FC236}">
                <a16:creationId xmlns:a16="http://schemas.microsoft.com/office/drawing/2014/main" id="{D47BCEA7-AEFC-4CD3-95EF-E571EF4EE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805488"/>
            <a:ext cx="2808288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Физическая культура и спорт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115,4 </a:t>
            </a:r>
            <a:r>
              <a:rPr lang="ru-RU" altLang="ru-RU" sz="1200" b="1" dirty="0" err="1">
                <a:latin typeface="Times New Roman" panose="02020603050405020304" pitchFamily="18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" name="Скругленный прямоугольник 20">
            <a:extLst>
              <a:ext uri="{FF2B5EF4-FFF2-40B4-BE49-F238E27FC236}">
                <a16:creationId xmlns:a16="http://schemas.microsoft.com/office/drawing/2014/main" id="{66923769-BB5B-4BB8-B21F-DAFAB034482E}"/>
              </a:ext>
            </a:extLst>
          </p:cNvPr>
          <p:cNvSpPr/>
          <p:nvPr/>
        </p:nvSpPr>
        <p:spPr>
          <a:xfrm>
            <a:off x="5867400" y="4508500"/>
            <a:ext cx="2808288" cy="431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Культура, кинематография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5254,5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40" name="AutoShape 26">
            <a:extLst>
              <a:ext uri="{FF2B5EF4-FFF2-40B4-BE49-F238E27FC236}">
                <a16:creationId xmlns:a16="http://schemas.microsoft.com/office/drawing/2014/main" id="{9B445214-D134-4325-9C1C-39F1A91C9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6376988"/>
            <a:ext cx="2808288" cy="365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Национальная экономика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Times New Roman" panose="02020603050405020304" pitchFamily="18" charset="0"/>
              </a:rPr>
              <a:t>80,0 тыс. руб.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408508EE-3932-4621-AB5A-DF6A6C849A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1800" dirty="0">
                <a:latin typeface="Times New Roman" panose="02020603050405020304" pitchFamily="18" charset="0"/>
              </a:rPr>
              <a:t>ДИНАМИКА НАЛОГОВЫХ И НЕНАЛОГОВЫХ ДОХОДОВ БЮДЖЕТА ЛОПАНСКОГО СЕЛЬСКОГО ПОСЕЛЕНИЯ ЦЕЛИНСКОГО РАЙОНА</a:t>
            </a:r>
          </a:p>
        </p:txBody>
      </p:sp>
      <p:sp>
        <p:nvSpPr>
          <p:cNvPr id="11267" name="TextBox 4">
            <a:extLst>
              <a:ext uri="{FF2B5EF4-FFF2-40B4-BE49-F238E27FC236}">
                <a16:creationId xmlns:a16="http://schemas.microsoft.com/office/drawing/2014/main" id="{5F5C5865-C51A-445F-944C-11E3B2F69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121443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тыс.рублей</a:t>
            </a:r>
          </a:p>
        </p:txBody>
      </p:sp>
      <p:graphicFrame>
        <p:nvGraphicFramePr>
          <p:cNvPr id="2" name="Диаграмма 8">
            <a:extLst>
              <a:ext uri="{FF2B5EF4-FFF2-40B4-BE49-F238E27FC236}">
                <a16:creationId xmlns:a16="http://schemas.microsoft.com/office/drawing/2014/main" id="{36034674-511D-4CD9-AE12-60AF9D15C8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172208"/>
              </p:ext>
            </p:extLst>
          </p:nvPr>
        </p:nvGraphicFramePr>
        <p:xfrm>
          <a:off x="-180528" y="1214438"/>
          <a:ext cx="9852073" cy="519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9" name="TextBox 9">
            <a:extLst>
              <a:ext uri="{FF2B5EF4-FFF2-40B4-BE49-F238E27FC236}">
                <a16:creationId xmlns:a16="http://schemas.microsoft.com/office/drawing/2014/main" id="{8439A0A5-61B6-4F0D-8CE8-08E72D71D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2570163"/>
            <a:ext cx="1152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15E44DFF-23E4-4538-8455-1013C916111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7338"/>
            <a:ext cx="8240713" cy="1130300"/>
          </a:xfrm>
        </p:spPr>
        <p:txBody>
          <a:bodyPr/>
          <a:lstStyle/>
          <a:p>
            <a:pPr eaLnBrk="1" hangingPunct="1"/>
            <a:r>
              <a:rPr lang="ru-RU" altLang="ru-RU" sz="2000" b="1" dirty="0"/>
              <a:t>ДИНАМИКА ПОСТУПЛЕНИЙ НАЛОГА НА ДОХОДЫ ФИЗИЧЕСКИХ ЛИЦ В ЧАСТИ  БЮДЖЕТА ЛОПАНСКОГО СЕЛЬСКОГО ПОСЕЛЕНИЯ ЦЕЛИНСКОГО РАЙОНА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6A20857-81FE-49A1-B9F4-57E1E2F002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3615347"/>
              </p:ext>
            </p:extLst>
          </p:nvPr>
        </p:nvGraphicFramePr>
        <p:xfrm>
          <a:off x="539552" y="1397000"/>
          <a:ext cx="7992888" cy="517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F07865F8-53C0-4D87-A797-FDC8E65AB3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000" dirty="0"/>
              <a:t>Структура налоговых и неналоговых доходов бюджета </a:t>
            </a:r>
            <a:r>
              <a:rPr lang="ru-RU" altLang="ru-RU" sz="2000" dirty="0" err="1"/>
              <a:t>Лопанского</a:t>
            </a:r>
            <a:r>
              <a:rPr lang="ru-RU" altLang="ru-RU" sz="2000" dirty="0"/>
              <a:t> сельского поселения Целинского района в 2022 году 11134,0 тыс. рублей</a:t>
            </a:r>
          </a:p>
        </p:txBody>
      </p:sp>
      <p:graphicFrame>
        <p:nvGraphicFramePr>
          <p:cNvPr id="2" name="Диаграмма 6">
            <a:extLst>
              <a:ext uri="{FF2B5EF4-FFF2-40B4-BE49-F238E27FC236}">
                <a16:creationId xmlns:a16="http://schemas.microsoft.com/office/drawing/2014/main" id="{2D40727A-080A-4195-8EF7-48E77E65F9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373183"/>
              </p:ext>
            </p:extLst>
          </p:nvPr>
        </p:nvGraphicFramePr>
        <p:xfrm>
          <a:off x="251521" y="1428751"/>
          <a:ext cx="889248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7ABC7-50DA-4A9B-A722-AA4755CB13D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>
                <a:solidFill>
                  <a:srgbClr val="558ED5"/>
                </a:solidFill>
              </a:rPr>
              <a:t>Безвозмездные поступления из областного бюджета  </a:t>
            </a:r>
            <a:r>
              <a:rPr lang="ru-RU" sz="1600" dirty="0">
                <a:solidFill>
                  <a:srgbClr val="558ED5"/>
                </a:solidFill>
              </a:rPr>
              <a:t>тыс. </a:t>
            </a:r>
            <a:r>
              <a:rPr lang="ru-RU" sz="1600" dirty="0" err="1">
                <a:solidFill>
                  <a:srgbClr val="558ED5"/>
                </a:solidFill>
              </a:rPr>
              <a:t>руб</a:t>
            </a:r>
            <a:endParaRPr lang="ru-RU" sz="1600" dirty="0">
              <a:solidFill>
                <a:srgbClr val="558ED5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4248806-9DB6-40CD-8BF3-90B3E00869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9852567"/>
              </p:ext>
            </p:extLst>
          </p:nvPr>
        </p:nvGraphicFramePr>
        <p:xfrm>
          <a:off x="457200" y="1397000"/>
          <a:ext cx="8229600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11029</TotalTime>
  <Words>951</Words>
  <Application>Microsoft Office PowerPoint</Application>
  <PresentationFormat>Экран (4:3)</PresentationFormat>
  <Paragraphs>258</Paragraphs>
  <Slides>17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Candara</vt:lpstr>
      <vt:lpstr>Times New Roman</vt:lpstr>
      <vt:lpstr>Оформление по умолчанию</vt:lpstr>
      <vt:lpstr>Chart</vt:lpstr>
      <vt:lpstr>Презентация PowerPoint</vt:lpstr>
      <vt:lpstr> </vt:lpstr>
      <vt:lpstr>Презентация PowerPoint</vt:lpstr>
      <vt:lpstr>Основные параметры  бюджета Лопанского сельского поселения Целинского района «О бюджете Лопанского сельского поселения Целинского района на  2018 год и  плановый период 2019 и 2020 годов»                   тыс. руб.</vt:lpstr>
      <vt:lpstr> Основные параметры  проекта бюджета  Лопанского сельского поселения Целинского района на 2022 год</vt:lpstr>
      <vt:lpstr>ДИНАМИКА НАЛОГОВЫХ И НЕНАЛОГОВЫХ ДОХОДОВ БЮДЖЕТА ЛОПАНСКОГО СЕЛЬСКОГО ПОСЕЛЕНИЯ ЦЕЛИНСКОГО РАЙОНА</vt:lpstr>
      <vt:lpstr>ДИНАМИКА ПОСТУПЛЕНИЙ НАЛОГА НА ДОХОДЫ ФИЗИЧЕСКИХ ЛИЦ В ЧАСТИ  БЮДЖЕТА ЛОПАНСКОГО СЕЛЬСКОГО ПОСЕЛЕНИЯ ЦЕЛИНСКОГО РАЙОНА</vt:lpstr>
      <vt:lpstr>Структура налоговых и неналоговых доходов бюджета Лопанского сельского поселения Целинского района в 2022 году 11134,0 тыс. рублей</vt:lpstr>
      <vt:lpstr>Безвозмездные поступления из областного бюджета  тыс. руб</vt:lpstr>
      <vt:lpstr>Дотация бюджету Лопанского сельского поселения Целинского района на 2014-2024 годы</vt:lpstr>
      <vt:lpstr>Объемы межбюджетных трансфертов бюджету Лопанского сельского поселения Целинского  района</vt:lpstr>
      <vt:lpstr>Расходы бюджета Лопанского сельского поселения Целинского района,  формируемые в рамках муниципальных программ  и непрограммные расходы     2022                           2023                          2024</vt:lpstr>
      <vt:lpstr>Доля муниципальных программ в общем объеме расходов, запланированных на реализацию муниципальных программ Лопанского сельского поселения Целинского района  в 2022 году</vt:lpstr>
      <vt:lpstr>Расходы бюджета Лопанского сельского поселения Целинского района в 2022 году</vt:lpstr>
      <vt:lpstr>    </vt:lpstr>
      <vt:lpstr>  </vt:lpstr>
      <vt:lpstr>      </vt:lpstr>
    </vt:vector>
  </TitlesOfParts>
  <Company>Финансовый отдел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Али Али</cp:lastModifiedBy>
  <cp:revision>444</cp:revision>
  <dcterms:created xsi:type="dcterms:W3CDTF">2012-11-13T07:23:35Z</dcterms:created>
  <dcterms:modified xsi:type="dcterms:W3CDTF">2021-11-18T05:14:38Z</dcterms:modified>
</cp:coreProperties>
</file>